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1"/>
  </p:notesMasterIdLst>
  <p:sldIdLst>
    <p:sldId id="256" r:id="rId2"/>
    <p:sldId id="257" r:id="rId3"/>
    <p:sldId id="258" r:id="rId4"/>
    <p:sldId id="259" r:id="rId5"/>
    <p:sldId id="260" r:id="rId6"/>
    <p:sldId id="261" r:id="rId7"/>
    <p:sldId id="262" r:id="rId8"/>
    <p:sldId id="263" r:id="rId9"/>
    <p:sldId id="264" r:id="rId10"/>
  </p:sldIdLst>
  <p:sldSz cx="18288000" cy="10287000"/>
  <p:notesSz cx="6858000" cy="9144000"/>
  <p:embeddedFontLst>
    <p:embeddedFont>
      <p:font typeface="Calibri (MS)" panose="020B0604020202020204" charset="0"/>
      <p:regular r:id="rId12"/>
    </p:embeddedFont>
    <p:embeddedFont>
      <p:font typeface="Canva Sans" panose="020B0604020202020204" charset="0"/>
      <p:regular r:id="rId13"/>
    </p:embeddedFont>
    <p:embeddedFont>
      <p:font typeface="Canva Sans Bold" panose="020B0604020202020204" charset="0"/>
      <p:regular r:id="rId14"/>
    </p:embeddedFont>
    <p:embeddedFont>
      <p:font typeface="Canva Sans Italics" panose="020B0604020202020204" charset="0"/>
      <p:regular r:id="rId15"/>
    </p:embeddedFont>
    <p:embeddedFont>
      <p:font typeface="Glacial Indifference" panose="020B0604020202020204" charset="0"/>
      <p:regular r:id="rId16"/>
    </p:embeddedFont>
    <p:embeddedFont>
      <p:font typeface="Red Hat Display"/>
      <p:regular r:id="rId17"/>
      <p:bold r:id="rId18"/>
      <p:italic r:id="rId19"/>
      <p:boldItalic r:id="rId20"/>
    </p:embeddedFont>
    <p:embeddedFont>
      <p:font typeface="Red Hat Display Bold" panose="020B0604020202020204" charset="0"/>
      <p:regular r:id="rId21"/>
      <p:bold r:id="rId2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3" d="100"/>
          <a:sy n="73" d="100"/>
        </p:scale>
        <p:origin x="1098"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2.fntdata"/><Relationship Id="rId18" Type="http://schemas.openxmlformats.org/officeDocument/2006/relationships/font" Target="fonts/font7.fntdata"/><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10.fntdata"/><Relationship Id="rId7" Type="http://schemas.openxmlformats.org/officeDocument/2006/relationships/slide" Target="slides/slide6.xml"/><Relationship Id="rId12" Type="http://schemas.openxmlformats.org/officeDocument/2006/relationships/font" Target="fonts/font1.fntdata"/><Relationship Id="rId17" Type="http://schemas.openxmlformats.org/officeDocument/2006/relationships/font" Target="fonts/font6.fntdata"/><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font" Target="fonts/font5.fntdata"/><Relationship Id="rId20"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font" Target="fonts/font4.fntdata"/><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 Id="rId22" Type="http://schemas.openxmlformats.org/officeDocument/2006/relationships/font" Target="fonts/font11.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11.05.2026</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Focused on smart specialization strategy areas, however other projects may apply. </a:t>
            </a:r>
          </a:p>
          <a:p>
            <a:r>
              <a:rPr lang="en-US"/>
              <a:t>7</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professional body; an organisation, an association, a chamber, society, institute, or a group of professional persons not being enrolled or registered in terms of The Voluntary Organisations Act (Cap. 492 of the Laws of Malta) or not being otherwise recognised in terms of Law, and which is generally recognised and acknowledged by the professional persons it seeks to represent as their representative body</a:t>
            </a:r>
          </a:p>
          <a:p>
            <a:r>
              <a:rPr lang="en-US"/>
              <a:t>‘NGO’ means any Voluntary or Non-Governmental Organisation set up in accordance with The Voluntary Organisations Act (Cap. 492 of the Laws of Malta). Provided that a duly registered NGO, or a duly registered Professional Body shall also be considered to be NGOs for the purposes of these Rules of Participation</a:t>
            </a:r>
          </a:p>
          <a:p>
            <a:r>
              <a:rPr lang="en-US"/>
              <a:t>Option B: Public entity is any Ministry, Department, Entity, Authority, Public Commission, Public Sector Foundation or similar organisation that does not carry out an economic activity within the meaning of Article 107 TFEU and that exercises public power, or else acts in its own capacity as public authority, where the activity in question forms part of the essential function of the State or is connected with those functions by its nature, its aim and the rules to which it is subject</a:t>
            </a:r>
          </a:p>
          <a:p>
            <a:r>
              <a:rPr lang="en-US"/>
              <a:t>Research and Knowledge-dissemination Organisation means an entity (such as universities or research institutes, technology transfer agencies, innovation intermediaries, research-oriented physical or virtual collaborative entities), irrespective of its legal status (organised under public or private law) or way of financing, whose primary goal is to independently conduct fundamental research, industrial research or experimental development or to widely disseminate the results of such activities by way of teaching, publication or knowledge transfer</a:t>
            </a:r>
          </a:p>
          <a:p>
            <a:r>
              <a:rPr lang="en-US"/>
              <a:t>9</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5/11/2026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5/11/2026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5/11/2026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5/11/2026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5/11/2026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5/11/2026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sv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5.sv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8.jp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7.xml"/><Relationship Id="rId5" Type="http://schemas.openxmlformats.org/officeDocument/2006/relationships/image" Target="../media/image13.sv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svg"/><Relationship Id="rId1" Type="http://schemas.openxmlformats.org/officeDocument/2006/relationships/slideLayout" Target="../slideLayouts/slideLayout7.xml"/><Relationship Id="rId6" Type="http://schemas.openxmlformats.org/officeDocument/2006/relationships/hyperlink" Target="mailto:mariah.vella.5@gov.mt" TargetMode="External"/><Relationship Id="rId5" Type="http://schemas.openxmlformats.org/officeDocument/2006/relationships/hyperlink" Target="mailto:kyle.bonnici.4@gov.mt" TargetMode="External"/><Relationship Id="rId4" Type="http://schemas.openxmlformats.org/officeDocument/2006/relationships/image" Target="../media/image16.svg"/></Relationships>
</file>

<file path=ppt/slides/_rels/slide9.xml.rels><?xml version="1.0" encoding="UTF-8" standalone="yes"?>
<Relationships xmlns="http://schemas.openxmlformats.org/package/2006/relationships"><Relationship Id="rId3" Type="http://schemas.openxmlformats.org/officeDocument/2006/relationships/image" Target="../media/image18.svg"/><Relationship Id="rId7" Type="http://schemas.openxmlformats.org/officeDocument/2006/relationships/image" Target="../media/image22.png"/><Relationship Id="rId2" Type="http://schemas.openxmlformats.org/officeDocument/2006/relationships/image" Target="../media/image17.svg"/><Relationship Id="rId1" Type="http://schemas.openxmlformats.org/officeDocument/2006/relationships/slideLayout" Target="../slideLayouts/slideLayout7.xml"/><Relationship Id="rId6" Type="http://schemas.openxmlformats.org/officeDocument/2006/relationships/image" Target="../media/image21.svg"/><Relationship Id="rId5" Type="http://schemas.openxmlformats.org/officeDocument/2006/relationships/image" Target="../media/image20.svg"/><Relationship Id="rId4" Type="http://schemas.openxmlformats.org/officeDocument/2006/relationships/image" Target="../media/image19.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778715" y="0"/>
            <a:ext cx="19845431" cy="10287000"/>
          </a:xfrm>
          <a:custGeom>
            <a:avLst/>
            <a:gdLst/>
            <a:ahLst/>
            <a:cxnLst/>
            <a:rect l="l" t="t" r="r" b="b"/>
            <a:pathLst>
              <a:path w="19845431" h="10287000">
                <a:moveTo>
                  <a:pt x="0" y="0"/>
                </a:moveTo>
                <a:lnTo>
                  <a:pt x="19845431" y="0"/>
                </a:lnTo>
                <a:lnTo>
                  <a:pt x="19845431" y="10287000"/>
                </a:lnTo>
                <a:lnTo>
                  <a:pt x="0" y="10287000"/>
                </a:lnTo>
                <a:lnTo>
                  <a:pt x="0" y="0"/>
                </a:lnTo>
                <a:close/>
              </a:path>
            </a:pathLst>
          </a:custGeom>
          <a:blipFill>
            <a:blip>
              <a:extLst>
                <a:ext uri="{96DAC541-7B7A-43D3-8B79-37D633B846F1}">
                  <asvg:svgBlip xmlns:asvg="http://schemas.microsoft.com/office/drawing/2016/SVG/main" r:embed="rId2"/>
                </a:ext>
              </a:extLst>
            </a:blip>
            <a:stretch>
              <a:fillRect/>
            </a:stretch>
          </a:blipFill>
        </p:spPr>
        <p:txBody>
          <a:bodyPr/>
          <a:lstStyle/>
          <a:p>
            <a:endParaRPr lang="en-GB"/>
          </a:p>
        </p:txBody>
      </p:sp>
      <p:sp>
        <p:nvSpPr>
          <p:cNvPr id="3" name="Freeform 3"/>
          <p:cNvSpPr/>
          <p:nvPr/>
        </p:nvSpPr>
        <p:spPr>
          <a:xfrm>
            <a:off x="16313319" y="9056529"/>
            <a:ext cx="403543" cy="403543"/>
          </a:xfrm>
          <a:custGeom>
            <a:avLst/>
            <a:gdLst/>
            <a:ahLst/>
            <a:cxnLst/>
            <a:rect l="l" t="t" r="r" b="b"/>
            <a:pathLst>
              <a:path w="403543" h="403543">
                <a:moveTo>
                  <a:pt x="0" y="0"/>
                </a:moveTo>
                <a:lnTo>
                  <a:pt x="403543" y="0"/>
                </a:lnTo>
                <a:lnTo>
                  <a:pt x="403543" y="403543"/>
                </a:lnTo>
                <a:lnTo>
                  <a:pt x="0" y="403543"/>
                </a:lnTo>
                <a:lnTo>
                  <a:pt x="0" y="0"/>
                </a:lnTo>
                <a:close/>
              </a:path>
            </a:pathLst>
          </a:custGeom>
          <a:blipFill>
            <a:blip>
              <a:extLst>
                <a:ext uri="{96DAC541-7B7A-43D3-8B79-37D633B846F1}">
                  <asvg:svgBlip xmlns:asvg="http://schemas.microsoft.com/office/drawing/2016/SVG/main" r:embed="rId3"/>
                </a:ext>
              </a:extLst>
            </a:blip>
            <a:stretch>
              <a:fillRect/>
            </a:stretch>
          </a:blipFill>
        </p:spPr>
        <p:txBody>
          <a:bodyPr/>
          <a:lstStyle/>
          <a:p>
            <a:endParaRPr lang="en-GB"/>
          </a:p>
        </p:txBody>
      </p:sp>
      <p:grpSp>
        <p:nvGrpSpPr>
          <p:cNvPr id="4" name="Group 4"/>
          <p:cNvGrpSpPr/>
          <p:nvPr/>
        </p:nvGrpSpPr>
        <p:grpSpPr>
          <a:xfrm rot="-10800000">
            <a:off x="-1043886" y="-1379028"/>
            <a:ext cx="7663396" cy="14317172"/>
            <a:chOff x="0" y="0"/>
            <a:chExt cx="7341613" cy="13716000"/>
          </a:xfrm>
        </p:grpSpPr>
        <p:sp>
          <p:nvSpPr>
            <p:cNvPr id="5" name="Freeform 5"/>
            <p:cNvSpPr/>
            <p:nvPr/>
          </p:nvSpPr>
          <p:spPr>
            <a:xfrm>
              <a:off x="0" y="0"/>
              <a:ext cx="7341616" cy="13716000"/>
            </a:xfrm>
            <a:custGeom>
              <a:avLst/>
              <a:gdLst/>
              <a:ahLst/>
              <a:cxnLst/>
              <a:rect l="l" t="t" r="r" b="b"/>
              <a:pathLst>
                <a:path w="7341616" h="13716000">
                  <a:moveTo>
                    <a:pt x="0" y="0"/>
                  </a:moveTo>
                  <a:lnTo>
                    <a:pt x="7341616" y="0"/>
                  </a:lnTo>
                  <a:lnTo>
                    <a:pt x="7341616" y="13716000"/>
                  </a:lnTo>
                  <a:lnTo>
                    <a:pt x="0" y="13716000"/>
                  </a:lnTo>
                  <a:lnTo>
                    <a:pt x="0" y="0"/>
                  </a:lnTo>
                  <a:close/>
                </a:path>
              </a:pathLst>
            </a:custGeom>
            <a:blipFill>
              <a:blip r:embed="rId4"/>
              <a:stretch>
                <a:fillRect l="-46888" r="-46888"/>
              </a:stretch>
            </a:blipFill>
          </p:spPr>
          <p:txBody>
            <a:bodyPr/>
            <a:lstStyle/>
            <a:p>
              <a:endParaRPr lang="en-GB"/>
            </a:p>
          </p:txBody>
        </p:sp>
      </p:grpSp>
      <p:grpSp>
        <p:nvGrpSpPr>
          <p:cNvPr id="6" name="Group 6"/>
          <p:cNvGrpSpPr/>
          <p:nvPr/>
        </p:nvGrpSpPr>
        <p:grpSpPr>
          <a:xfrm>
            <a:off x="5918597" y="4256374"/>
            <a:ext cx="12218014" cy="2268347"/>
            <a:chOff x="0" y="0"/>
            <a:chExt cx="16290686" cy="3024462"/>
          </a:xfrm>
        </p:grpSpPr>
        <p:sp>
          <p:nvSpPr>
            <p:cNvPr id="7" name="Freeform 7"/>
            <p:cNvSpPr/>
            <p:nvPr/>
          </p:nvSpPr>
          <p:spPr>
            <a:xfrm>
              <a:off x="0" y="0"/>
              <a:ext cx="16290686" cy="3024462"/>
            </a:xfrm>
            <a:custGeom>
              <a:avLst/>
              <a:gdLst/>
              <a:ahLst/>
              <a:cxnLst/>
              <a:rect l="l" t="t" r="r" b="b"/>
              <a:pathLst>
                <a:path w="16290686" h="3024462">
                  <a:moveTo>
                    <a:pt x="0" y="0"/>
                  </a:moveTo>
                  <a:lnTo>
                    <a:pt x="16290686" y="0"/>
                  </a:lnTo>
                  <a:lnTo>
                    <a:pt x="16290686" y="3024462"/>
                  </a:lnTo>
                  <a:lnTo>
                    <a:pt x="0" y="3024462"/>
                  </a:lnTo>
                  <a:close/>
                </a:path>
              </a:pathLst>
            </a:custGeom>
          </p:spPr>
          <p:txBody>
            <a:bodyPr/>
            <a:lstStyle/>
            <a:p>
              <a:endParaRPr lang="en-GB"/>
            </a:p>
          </p:txBody>
        </p:sp>
        <p:sp>
          <p:nvSpPr>
            <p:cNvPr id="8" name="TextBox 8"/>
            <p:cNvSpPr txBox="1"/>
            <p:nvPr/>
          </p:nvSpPr>
          <p:spPr>
            <a:xfrm>
              <a:off x="0" y="104775"/>
              <a:ext cx="16290686" cy="2919687"/>
            </a:xfrm>
            <a:prstGeom prst="rect">
              <a:avLst/>
            </a:prstGeom>
          </p:spPr>
          <p:txBody>
            <a:bodyPr lIns="0" tIns="0" rIns="0" bIns="0" rtlCol="0" anchor="t"/>
            <a:lstStyle/>
            <a:p>
              <a:pPr algn="ctr">
                <a:lnSpc>
                  <a:spcPts val="7349"/>
                </a:lnSpc>
              </a:pPr>
              <a:r>
                <a:rPr lang="en-US" sz="6999" b="1">
                  <a:solidFill>
                    <a:srgbClr val="253439"/>
                  </a:solidFill>
                  <a:latin typeface="Red Hat Display Bold"/>
                  <a:ea typeface="Red Hat Display Bold"/>
                  <a:cs typeface="Red Hat Display Bold"/>
                  <a:sym typeface="Red Hat Display Bold"/>
                </a:rPr>
                <a:t>Prototype To MVP (P2M) Programme</a:t>
              </a:r>
            </a:p>
          </p:txBody>
        </p:sp>
      </p:grpSp>
      <p:grpSp>
        <p:nvGrpSpPr>
          <p:cNvPr id="9" name="Group 9"/>
          <p:cNvGrpSpPr/>
          <p:nvPr/>
        </p:nvGrpSpPr>
        <p:grpSpPr>
          <a:xfrm>
            <a:off x="12834506" y="9147187"/>
            <a:ext cx="4424794" cy="410039"/>
            <a:chOff x="0" y="0"/>
            <a:chExt cx="5899725" cy="546718"/>
          </a:xfrm>
        </p:grpSpPr>
        <p:sp>
          <p:nvSpPr>
            <p:cNvPr id="10" name="Freeform 10"/>
            <p:cNvSpPr/>
            <p:nvPr/>
          </p:nvSpPr>
          <p:spPr>
            <a:xfrm>
              <a:off x="0" y="0"/>
              <a:ext cx="5899725" cy="546718"/>
            </a:xfrm>
            <a:custGeom>
              <a:avLst/>
              <a:gdLst/>
              <a:ahLst/>
              <a:cxnLst/>
              <a:rect l="l" t="t" r="r" b="b"/>
              <a:pathLst>
                <a:path w="5899725" h="546718">
                  <a:moveTo>
                    <a:pt x="0" y="0"/>
                  </a:moveTo>
                  <a:lnTo>
                    <a:pt x="5899725" y="0"/>
                  </a:lnTo>
                  <a:lnTo>
                    <a:pt x="5899725" y="546718"/>
                  </a:lnTo>
                  <a:lnTo>
                    <a:pt x="0" y="546718"/>
                  </a:lnTo>
                  <a:close/>
                </a:path>
              </a:pathLst>
            </a:custGeom>
          </p:spPr>
          <p:txBody>
            <a:bodyPr/>
            <a:lstStyle/>
            <a:p>
              <a:endParaRPr lang="en-GB"/>
            </a:p>
          </p:txBody>
        </p:sp>
        <p:sp>
          <p:nvSpPr>
            <p:cNvPr id="11" name="TextBox 11"/>
            <p:cNvSpPr txBox="1"/>
            <p:nvPr/>
          </p:nvSpPr>
          <p:spPr>
            <a:xfrm>
              <a:off x="0" y="19050"/>
              <a:ext cx="5899725" cy="527668"/>
            </a:xfrm>
            <a:prstGeom prst="rect">
              <a:avLst/>
            </a:prstGeom>
          </p:spPr>
          <p:txBody>
            <a:bodyPr lIns="0" tIns="0" rIns="0" bIns="0" rtlCol="0" anchor="t"/>
            <a:lstStyle/>
            <a:p>
              <a:pPr algn="ctr">
                <a:lnSpc>
                  <a:spcPts val="2351"/>
                </a:lnSpc>
              </a:pPr>
              <a:r>
                <a:rPr lang="en-US" sz="2136" b="1" spc="180">
                  <a:solidFill>
                    <a:srgbClr val="253439"/>
                  </a:solidFill>
                  <a:latin typeface="Red Hat Display Bold"/>
                  <a:ea typeface="Red Hat Display Bold"/>
                  <a:cs typeface="Red Hat Display Bold"/>
                  <a:sym typeface="Red Hat Display Bold"/>
                </a:rPr>
                <a:t>xjenzamalta.mt</a:t>
              </a:r>
            </a:p>
          </p:txBody>
        </p:sp>
      </p:grpSp>
      <p:grpSp>
        <p:nvGrpSpPr>
          <p:cNvPr id="12" name="Group 12"/>
          <p:cNvGrpSpPr/>
          <p:nvPr/>
        </p:nvGrpSpPr>
        <p:grpSpPr>
          <a:xfrm>
            <a:off x="5918597" y="3155722"/>
            <a:ext cx="144483" cy="4469651"/>
            <a:chOff x="0" y="0"/>
            <a:chExt cx="192644" cy="5959535"/>
          </a:xfrm>
        </p:grpSpPr>
        <p:sp>
          <p:nvSpPr>
            <p:cNvPr id="13" name="Freeform 13"/>
            <p:cNvSpPr/>
            <p:nvPr/>
          </p:nvSpPr>
          <p:spPr>
            <a:xfrm>
              <a:off x="0" y="88646"/>
              <a:ext cx="192659" cy="5782183"/>
            </a:xfrm>
            <a:custGeom>
              <a:avLst/>
              <a:gdLst/>
              <a:ahLst/>
              <a:cxnLst/>
              <a:rect l="l" t="t" r="r" b="b"/>
              <a:pathLst>
                <a:path w="192659" h="5782183">
                  <a:moveTo>
                    <a:pt x="177800" y="0"/>
                  </a:moveTo>
                  <a:lnTo>
                    <a:pt x="192659" y="5781675"/>
                  </a:lnTo>
                  <a:lnTo>
                    <a:pt x="14859" y="5782183"/>
                  </a:lnTo>
                  <a:lnTo>
                    <a:pt x="0" y="508"/>
                  </a:lnTo>
                  <a:close/>
                </a:path>
              </a:pathLst>
            </a:custGeom>
            <a:solidFill>
              <a:srgbClr val="D15353"/>
            </a:solidFill>
          </p:spPr>
          <p:txBody>
            <a:bodyPr/>
            <a:lstStyle/>
            <a:p>
              <a:endParaRPr lang="en-GB"/>
            </a:p>
          </p:txBody>
        </p:sp>
      </p:grpSp>
      <p:grpSp>
        <p:nvGrpSpPr>
          <p:cNvPr id="14" name="Group 14"/>
          <p:cNvGrpSpPr/>
          <p:nvPr/>
        </p:nvGrpSpPr>
        <p:grpSpPr>
          <a:xfrm>
            <a:off x="10618575" y="7034500"/>
            <a:ext cx="2818059" cy="590873"/>
            <a:chOff x="0" y="0"/>
            <a:chExt cx="2607472" cy="546718"/>
          </a:xfrm>
        </p:grpSpPr>
        <p:sp>
          <p:nvSpPr>
            <p:cNvPr id="15" name="Freeform 15"/>
            <p:cNvSpPr/>
            <p:nvPr/>
          </p:nvSpPr>
          <p:spPr>
            <a:xfrm>
              <a:off x="0" y="0"/>
              <a:ext cx="2607472" cy="546718"/>
            </a:xfrm>
            <a:custGeom>
              <a:avLst/>
              <a:gdLst/>
              <a:ahLst/>
              <a:cxnLst/>
              <a:rect l="l" t="t" r="r" b="b"/>
              <a:pathLst>
                <a:path w="2607472" h="546718">
                  <a:moveTo>
                    <a:pt x="0" y="0"/>
                  </a:moveTo>
                  <a:lnTo>
                    <a:pt x="2607472" y="0"/>
                  </a:lnTo>
                  <a:lnTo>
                    <a:pt x="2607472" y="546718"/>
                  </a:lnTo>
                  <a:lnTo>
                    <a:pt x="0" y="546718"/>
                  </a:lnTo>
                  <a:close/>
                </a:path>
              </a:pathLst>
            </a:custGeom>
          </p:spPr>
          <p:txBody>
            <a:bodyPr/>
            <a:lstStyle/>
            <a:p>
              <a:endParaRPr lang="en-GB"/>
            </a:p>
          </p:txBody>
        </p:sp>
        <p:sp>
          <p:nvSpPr>
            <p:cNvPr id="16" name="TextBox 16"/>
            <p:cNvSpPr txBox="1"/>
            <p:nvPr/>
          </p:nvSpPr>
          <p:spPr>
            <a:xfrm>
              <a:off x="0" y="19050"/>
              <a:ext cx="2607472" cy="527668"/>
            </a:xfrm>
            <a:prstGeom prst="rect">
              <a:avLst/>
            </a:prstGeom>
          </p:spPr>
          <p:txBody>
            <a:bodyPr lIns="0" tIns="0" rIns="0" bIns="0" rtlCol="0" anchor="t"/>
            <a:lstStyle/>
            <a:p>
              <a:pPr algn="ctr">
                <a:lnSpc>
                  <a:spcPts val="2351"/>
                </a:lnSpc>
              </a:pPr>
              <a:r>
                <a:rPr lang="en-US" sz="2136" b="1" spc="180">
                  <a:solidFill>
                    <a:srgbClr val="253439"/>
                  </a:solidFill>
                  <a:latin typeface="Red Hat Display Bold"/>
                  <a:ea typeface="Red Hat Display Bold"/>
                  <a:cs typeface="Red Hat Display Bold"/>
                  <a:sym typeface="Red Hat Display Bold"/>
                </a:rPr>
                <a:t>14th May 2026</a:t>
              </a: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847429" y="329652"/>
            <a:ext cx="13864980" cy="1480452"/>
            <a:chOff x="0" y="0"/>
            <a:chExt cx="18486640" cy="1973936"/>
          </a:xfrm>
        </p:grpSpPr>
        <p:sp>
          <p:nvSpPr>
            <p:cNvPr id="3" name="Freeform 3"/>
            <p:cNvSpPr/>
            <p:nvPr/>
          </p:nvSpPr>
          <p:spPr>
            <a:xfrm>
              <a:off x="0" y="0"/>
              <a:ext cx="18486641" cy="1973936"/>
            </a:xfrm>
            <a:custGeom>
              <a:avLst/>
              <a:gdLst/>
              <a:ahLst/>
              <a:cxnLst/>
              <a:rect l="l" t="t" r="r" b="b"/>
              <a:pathLst>
                <a:path w="18486641" h="1973936">
                  <a:moveTo>
                    <a:pt x="0" y="0"/>
                  </a:moveTo>
                  <a:lnTo>
                    <a:pt x="18486641" y="0"/>
                  </a:lnTo>
                  <a:lnTo>
                    <a:pt x="18486641" y="1973936"/>
                  </a:lnTo>
                  <a:lnTo>
                    <a:pt x="0" y="1973936"/>
                  </a:lnTo>
                  <a:close/>
                </a:path>
              </a:pathLst>
            </a:custGeom>
          </p:spPr>
          <p:txBody>
            <a:bodyPr/>
            <a:lstStyle/>
            <a:p>
              <a:endParaRPr lang="en-GB"/>
            </a:p>
          </p:txBody>
        </p:sp>
        <p:sp>
          <p:nvSpPr>
            <p:cNvPr id="4" name="TextBox 4"/>
            <p:cNvSpPr txBox="1"/>
            <p:nvPr/>
          </p:nvSpPr>
          <p:spPr>
            <a:xfrm>
              <a:off x="0" y="76200"/>
              <a:ext cx="18486640" cy="1897736"/>
            </a:xfrm>
            <a:prstGeom prst="rect">
              <a:avLst/>
            </a:prstGeom>
          </p:spPr>
          <p:txBody>
            <a:bodyPr lIns="0" tIns="0" rIns="0" bIns="0" rtlCol="0" anchor="t"/>
            <a:lstStyle/>
            <a:p>
              <a:pPr algn="l">
                <a:lnSpc>
                  <a:spcPts val="8470"/>
                </a:lnSpc>
              </a:pPr>
              <a:r>
                <a:rPr lang="en-US" sz="7700" b="1" spc="246">
                  <a:solidFill>
                    <a:srgbClr val="000000"/>
                  </a:solidFill>
                  <a:latin typeface="Red Hat Display Bold"/>
                  <a:ea typeface="Red Hat Display Bold"/>
                  <a:cs typeface="Red Hat Display Bold"/>
                  <a:sym typeface="Red Hat Display Bold"/>
                </a:rPr>
                <a:t>The Scheme</a:t>
              </a:r>
            </a:p>
          </p:txBody>
        </p:sp>
      </p:grpSp>
      <p:grpSp>
        <p:nvGrpSpPr>
          <p:cNvPr id="5" name="Group 5"/>
          <p:cNvGrpSpPr/>
          <p:nvPr/>
        </p:nvGrpSpPr>
        <p:grpSpPr>
          <a:xfrm>
            <a:off x="1038225" y="2221255"/>
            <a:ext cx="5847553" cy="807796"/>
            <a:chOff x="0" y="0"/>
            <a:chExt cx="7796737" cy="1077062"/>
          </a:xfrm>
        </p:grpSpPr>
        <p:sp>
          <p:nvSpPr>
            <p:cNvPr id="6" name="Freeform 6"/>
            <p:cNvSpPr/>
            <p:nvPr/>
          </p:nvSpPr>
          <p:spPr>
            <a:xfrm>
              <a:off x="0" y="0"/>
              <a:ext cx="7796736" cy="1077062"/>
            </a:xfrm>
            <a:custGeom>
              <a:avLst/>
              <a:gdLst/>
              <a:ahLst/>
              <a:cxnLst/>
              <a:rect l="l" t="t" r="r" b="b"/>
              <a:pathLst>
                <a:path w="7796736" h="1077062">
                  <a:moveTo>
                    <a:pt x="0" y="0"/>
                  </a:moveTo>
                  <a:lnTo>
                    <a:pt x="7796736" y="0"/>
                  </a:lnTo>
                  <a:lnTo>
                    <a:pt x="7796736" y="1077062"/>
                  </a:lnTo>
                  <a:lnTo>
                    <a:pt x="0" y="1077062"/>
                  </a:lnTo>
                  <a:close/>
                </a:path>
              </a:pathLst>
            </a:custGeom>
          </p:spPr>
          <p:txBody>
            <a:bodyPr/>
            <a:lstStyle/>
            <a:p>
              <a:endParaRPr lang="en-GB"/>
            </a:p>
          </p:txBody>
        </p:sp>
        <p:sp>
          <p:nvSpPr>
            <p:cNvPr id="7" name="TextBox 7"/>
            <p:cNvSpPr txBox="1"/>
            <p:nvPr/>
          </p:nvSpPr>
          <p:spPr>
            <a:xfrm>
              <a:off x="0" y="38100"/>
              <a:ext cx="7796737" cy="1038962"/>
            </a:xfrm>
            <a:prstGeom prst="rect">
              <a:avLst/>
            </a:prstGeom>
          </p:spPr>
          <p:txBody>
            <a:bodyPr lIns="0" tIns="0" rIns="0" bIns="0" rtlCol="0" anchor="ctr"/>
            <a:lstStyle/>
            <a:p>
              <a:pPr algn="l">
                <a:lnSpc>
                  <a:spcPts val="4536"/>
                </a:lnSpc>
              </a:pPr>
              <a:r>
                <a:rPr lang="en-US" sz="4200" b="1">
                  <a:solidFill>
                    <a:srgbClr val="0068B0"/>
                  </a:solidFill>
                  <a:latin typeface="Red Hat Display Bold"/>
                  <a:ea typeface="Red Hat Display Bold"/>
                  <a:cs typeface="Red Hat Display Bold"/>
                  <a:sym typeface="Red Hat Display Bold"/>
                </a:rPr>
                <a:t>Prototype To MVP</a:t>
              </a:r>
            </a:p>
          </p:txBody>
        </p:sp>
      </p:grpSp>
      <p:grpSp>
        <p:nvGrpSpPr>
          <p:cNvPr id="8" name="Group 8"/>
          <p:cNvGrpSpPr/>
          <p:nvPr/>
        </p:nvGrpSpPr>
        <p:grpSpPr>
          <a:xfrm>
            <a:off x="12915900" y="9534526"/>
            <a:ext cx="4114800" cy="547688"/>
            <a:chOff x="0" y="0"/>
            <a:chExt cx="5486400" cy="730251"/>
          </a:xfrm>
        </p:grpSpPr>
        <p:sp>
          <p:nvSpPr>
            <p:cNvPr id="9" name="Freeform 9"/>
            <p:cNvSpPr/>
            <p:nvPr/>
          </p:nvSpPr>
          <p:spPr>
            <a:xfrm>
              <a:off x="0" y="0"/>
              <a:ext cx="5486400" cy="730251"/>
            </a:xfrm>
            <a:custGeom>
              <a:avLst/>
              <a:gdLst/>
              <a:ahLst/>
              <a:cxnLst/>
              <a:rect l="l" t="t" r="r" b="b"/>
              <a:pathLst>
                <a:path w="5486400" h="730251">
                  <a:moveTo>
                    <a:pt x="0" y="0"/>
                  </a:moveTo>
                  <a:lnTo>
                    <a:pt x="5486400" y="0"/>
                  </a:lnTo>
                  <a:lnTo>
                    <a:pt x="5486400" y="730251"/>
                  </a:lnTo>
                  <a:lnTo>
                    <a:pt x="0" y="730251"/>
                  </a:lnTo>
                  <a:close/>
                </a:path>
              </a:pathLst>
            </a:custGeom>
          </p:spPr>
          <p:txBody>
            <a:bodyPr/>
            <a:lstStyle/>
            <a:p>
              <a:endParaRPr lang="en-GB"/>
            </a:p>
          </p:txBody>
        </p:sp>
        <p:sp>
          <p:nvSpPr>
            <p:cNvPr id="10" name="TextBox 10"/>
            <p:cNvSpPr txBox="1"/>
            <p:nvPr/>
          </p:nvSpPr>
          <p:spPr>
            <a:xfrm>
              <a:off x="0" y="-38100"/>
              <a:ext cx="5486400" cy="768351"/>
            </a:xfrm>
            <a:prstGeom prst="rect">
              <a:avLst/>
            </a:prstGeom>
          </p:spPr>
          <p:txBody>
            <a:bodyPr lIns="0" tIns="0" rIns="0" bIns="0" rtlCol="0" anchor="ctr"/>
            <a:lstStyle/>
            <a:p>
              <a:pPr algn="r">
                <a:lnSpc>
                  <a:spcPts val="2160"/>
                </a:lnSpc>
              </a:pPr>
              <a:r>
                <a:rPr lang="en-US" sz="1800" dirty="0">
                  <a:solidFill>
                    <a:srgbClr val="898989"/>
                  </a:solidFill>
                  <a:latin typeface="Calibri (MS)"/>
                  <a:ea typeface="Calibri (MS)"/>
                  <a:cs typeface="Calibri (MS)"/>
                  <a:sym typeface="Calibri (MS)"/>
                </a:rPr>
                <a:t>2</a:t>
              </a:r>
            </a:p>
          </p:txBody>
        </p:sp>
      </p:grpSp>
      <p:sp>
        <p:nvSpPr>
          <p:cNvPr id="11" name="Freeform 11" descr="A logo on a black background  Description automatically generated"/>
          <p:cNvSpPr/>
          <p:nvPr/>
        </p:nvSpPr>
        <p:spPr>
          <a:xfrm>
            <a:off x="14410267" y="176451"/>
            <a:ext cx="3511220" cy="1569629"/>
          </a:xfrm>
          <a:custGeom>
            <a:avLst/>
            <a:gdLst/>
            <a:ahLst/>
            <a:cxnLst/>
            <a:rect l="l" t="t" r="r" b="b"/>
            <a:pathLst>
              <a:path w="3511220" h="1569629">
                <a:moveTo>
                  <a:pt x="0" y="0"/>
                </a:moveTo>
                <a:lnTo>
                  <a:pt x="3511220" y="0"/>
                </a:lnTo>
                <a:lnTo>
                  <a:pt x="3511220" y="1569629"/>
                </a:lnTo>
                <a:lnTo>
                  <a:pt x="0" y="1569629"/>
                </a:lnTo>
                <a:lnTo>
                  <a:pt x="0" y="0"/>
                </a:lnTo>
                <a:close/>
              </a:path>
            </a:pathLst>
          </a:custGeom>
          <a:blipFill>
            <a:blip r:embed="rId3"/>
            <a:stretch>
              <a:fillRect l="-39965" t="-99705" r="-48692" b="-98956"/>
            </a:stretch>
          </a:blipFill>
        </p:spPr>
        <p:txBody>
          <a:bodyPr/>
          <a:lstStyle/>
          <a:p>
            <a:endParaRPr lang="en-GB"/>
          </a:p>
        </p:txBody>
      </p:sp>
      <p:grpSp>
        <p:nvGrpSpPr>
          <p:cNvPr id="12" name="Group 12"/>
          <p:cNvGrpSpPr/>
          <p:nvPr/>
        </p:nvGrpSpPr>
        <p:grpSpPr>
          <a:xfrm>
            <a:off x="847429" y="1895829"/>
            <a:ext cx="12076697" cy="133350"/>
            <a:chOff x="0" y="0"/>
            <a:chExt cx="16102263" cy="177800"/>
          </a:xfrm>
        </p:grpSpPr>
        <p:sp>
          <p:nvSpPr>
            <p:cNvPr id="13" name="Freeform 13"/>
            <p:cNvSpPr/>
            <p:nvPr/>
          </p:nvSpPr>
          <p:spPr>
            <a:xfrm>
              <a:off x="88900" y="0"/>
              <a:ext cx="15924403" cy="177800"/>
            </a:xfrm>
            <a:custGeom>
              <a:avLst/>
              <a:gdLst/>
              <a:ahLst/>
              <a:cxnLst/>
              <a:rect l="l" t="t" r="r" b="b"/>
              <a:pathLst>
                <a:path w="15924403" h="177800">
                  <a:moveTo>
                    <a:pt x="15924403" y="177800"/>
                  </a:moveTo>
                  <a:lnTo>
                    <a:pt x="0" y="177800"/>
                  </a:lnTo>
                  <a:lnTo>
                    <a:pt x="0" y="0"/>
                  </a:lnTo>
                  <a:lnTo>
                    <a:pt x="15924403" y="0"/>
                  </a:lnTo>
                  <a:close/>
                </a:path>
              </a:pathLst>
            </a:custGeom>
            <a:solidFill>
              <a:srgbClr val="EE3A3D"/>
            </a:solidFill>
          </p:spPr>
          <p:txBody>
            <a:bodyPr/>
            <a:lstStyle/>
            <a:p>
              <a:endParaRPr lang="en-GB"/>
            </a:p>
          </p:txBody>
        </p:sp>
      </p:grpSp>
      <p:grpSp>
        <p:nvGrpSpPr>
          <p:cNvPr id="14" name="Group 14"/>
          <p:cNvGrpSpPr/>
          <p:nvPr/>
        </p:nvGrpSpPr>
        <p:grpSpPr>
          <a:xfrm>
            <a:off x="847429" y="5135767"/>
            <a:ext cx="16790961" cy="4398759"/>
            <a:chOff x="0" y="0"/>
            <a:chExt cx="22387948" cy="5865012"/>
          </a:xfrm>
        </p:grpSpPr>
        <p:sp>
          <p:nvSpPr>
            <p:cNvPr id="15" name="Freeform 15"/>
            <p:cNvSpPr/>
            <p:nvPr/>
          </p:nvSpPr>
          <p:spPr>
            <a:xfrm>
              <a:off x="0" y="0"/>
              <a:ext cx="22387948" cy="5865013"/>
            </a:xfrm>
            <a:custGeom>
              <a:avLst/>
              <a:gdLst/>
              <a:ahLst/>
              <a:cxnLst/>
              <a:rect l="l" t="t" r="r" b="b"/>
              <a:pathLst>
                <a:path w="22387948" h="5865013">
                  <a:moveTo>
                    <a:pt x="0" y="0"/>
                  </a:moveTo>
                  <a:lnTo>
                    <a:pt x="22387948" y="0"/>
                  </a:lnTo>
                  <a:lnTo>
                    <a:pt x="22387948" y="5865013"/>
                  </a:lnTo>
                  <a:lnTo>
                    <a:pt x="0" y="5865013"/>
                  </a:lnTo>
                  <a:close/>
                </a:path>
              </a:pathLst>
            </a:custGeom>
          </p:spPr>
          <p:txBody>
            <a:bodyPr/>
            <a:lstStyle/>
            <a:p>
              <a:endParaRPr lang="en-GB"/>
            </a:p>
          </p:txBody>
        </p:sp>
        <p:sp>
          <p:nvSpPr>
            <p:cNvPr id="16" name="TextBox 16"/>
            <p:cNvSpPr txBox="1"/>
            <p:nvPr/>
          </p:nvSpPr>
          <p:spPr>
            <a:xfrm>
              <a:off x="0" y="-190500"/>
              <a:ext cx="22387948" cy="6055512"/>
            </a:xfrm>
            <a:prstGeom prst="rect">
              <a:avLst/>
            </a:prstGeom>
          </p:spPr>
          <p:txBody>
            <a:bodyPr lIns="0" tIns="0" rIns="0" bIns="0" rtlCol="0" anchor="t"/>
            <a:lstStyle/>
            <a:p>
              <a:pPr algn="l">
                <a:lnSpc>
                  <a:spcPts val="5940"/>
                </a:lnSpc>
              </a:pPr>
              <a:r>
                <a:rPr lang="en-US" sz="3300" b="1">
                  <a:solidFill>
                    <a:srgbClr val="000000"/>
                  </a:solidFill>
                  <a:latin typeface="Red Hat Display Bold"/>
                  <a:ea typeface="Red Hat Display Bold"/>
                  <a:cs typeface="Red Hat Display Bold"/>
                  <a:sym typeface="Red Hat Display Bold"/>
                </a:rPr>
                <a:t>The Prototype To MVP programme aims to:</a:t>
              </a:r>
            </a:p>
            <a:p>
              <a:pPr marL="712472" lvl="1" indent="-356236" algn="l">
                <a:lnSpc>
                  <a:spcPts val="5940"/>
                </a:lnSpc>
                <a:buFont typeface="Arial"/>
                <a:buChar char="•"/>
              </a:pPr>
              <a:r>
                <a:rPr lang="en-US" sz="3300">
                  <a:solidFill>
                    <a:srgbClr val="000000"/>
                  </a:solidFill>
                  <a:latin typeface="Red Hat Display"/>
                  <a:ea typeface="Red Hat Display"/>
                  <a:cs typeface="Red Hat Display"/>
                  <a:sym typeface="Red Hat Display"/>
                </a:rPr>
                <a:t>Support the progression of high-potential research and innovation (R&amp;I) results beyond the research phase </a:t>
              </a:r>
            </a:p>
            <a:p>
              <a:pPr marL="712472" lvl="1" indent="-356236" algn="l">
                <a:lnSpc>
                  <a:spcPts val="5940"/>
                </a:lnSpc>
                <a:buFont typeface="Arial"/>
                <a:buChar char="•"/>
              </a:pPr>
              <a:r>
                <a:rPr lang="en-US" sz="3300">
                  <a:solidFill>
                    <a:srgbClr val="000000"/>
                  </a:solidFill>
                  <a:latin typeface="Red Hat Display"/>
                  <a:ea typeface="Red Hat Display"/>
                  <a:cs typeface="Red Hat Display"/>
                  <a:sym typeface="Red Hat Display"/>
                </a:rPr>
                <a:t>Targets the critical post-research development phase often referred to as the “valley of death</a:t>
              </a:r>
            </a:p>
            <a:p>
              <a:pPr marL="712472" lvl="1" indent="-356236" algn="l">
                <a:lnSpc>
                  <a:spcPts val="5940"/>
                </a:lnSpc>
                <a:buFont typeface="Arial"/>
                <a:buChar char="•"/>
              </a:pPr>
              <a:r>
                <a:rPr lang="en-US" sz="3300">
                  <a:solidFill>
                    <a:srgbClr val="000000"/>
                  </a:solidFill>
                  <a:latin typeface="Red Hat Display"/>
                  <a:ea typeface="Red Hat Display"/>
                  <a:cs typeface="Red Hat Display"/>
                  <a:sym typeface="Red Hat Display"/>
                </a:rPr>
                <a:t>Address the gap between knowledge generation and practical implementation</a:t>
              </a:r>
            </a:p>
          </p:txBody>
        </p:sp>
      </p:grpSp>
      <p:sp>
        <p:nvSpPr>
          <p:cNvPr id="17" name="Freeform 17"/>
          <p:cNvSpPr/>
          <p:nvPr/>
        </p:nvSpPr>
        <p:spPr>
          <a:xfrm>
            <a:off x="14165648" y="2221255"/>
            <a:ext cx="3093652" cy="3093652"/>
          </a:xfrm>
          <a:custGeom>
            <a:avLst/>
            <a:gdLst/>
            <a:ahLst/>
            <a:cxnLst/>
            <a:rect l="l" t="t" r="r" b="b"/>
            <a:pathLst>
              <a:path w="3093652" h="3093652">
                <a:moveTo>
                  <a:pt x="0" y="0"/>
                </a:moveTo>
                <a:lnTo>
                  <a:pt x="3093652" y="0"/>
                </a:lnTo>
                <a:lnTo>
                  <a:pt x="3093652" y="3093652"/>
                </a:lnTo>
                <a:lnTo>
                  <a:pt x="0" y="3093652"/>
                </a:lnTo>
                <a:lnTo>
                  <a:pt x="0" y="0"/>
                </a:lnTo>
                <a:close/>
              </a:path>
            </a:pathLst>
          </a:custGeom>
          <a:blipFill>
            <a:blip>
              <a:extLst>
                <a:ext uri="{96DAC541-7B7A-43D3-8B79-37D633B846F1}">
                  <asvg:svgBlip xmlns:asvg="http://schemas.microsoft.com/office/drawing/2016/SVG/main" r:embed="rId4"/>
                </a:ext>
              </a:extLst>
            </a:blip>
            <a:stretch>
              <a:fillRect/>
            </a:stretch>
          </a:blipFill>
        </p:spPr>
        <p:txBody>
          <a:bodyPr/>
          <a:lstStyle/>
          <a:p>
            <a:endParaRPr lang="en-GB"/>
          </a:p>
        </p:txBody>
      </p:sp>
      <p:sp>
        <p:nvSpPr>
          <p:cNvPr id="18" name="TextBox 18"/>
          <p:cNvSpPr txBox="1"/>
          <p:nvPr/>
        </p:nvSpPr>
        <p:spPr>
          <a:xfrm>
            <a:off x="1028700" y="2981426"/>
            <a:ext cx="10804136" cy="1722113"/>
          </a:xfrm>
          <a:prstGeom prst="rect">
            <a:avLst/>
          </a:prstGeom>
        </p:spPr>
        <p:txBody>
          <a:bodyPr lIns="0" tIns="0" rIns="0" bIns="0" rtlCol="0" anchor="t">
            <a:spAutoFit/>
          </a:bodyPr>
          <a:lstStyle/>
          <a:p>
            <a:pPr algn="l">
              <a:lnSpc>
                <a:spcPts val="4590"/>
              </a:lnSpc>
            </a:pPr>
            <a:r>
              <a:rPr lang="en-US" sz="3375">
                <a:solidFill>
                  <a:srgbClr val="000000"/>
                </a:solidFill>
                <a:latin typeface="Red Hat Display"/>
                <a:ea typeface="Red Hat Display"/>
                <a:cs typeface="Red Hat Display"/>
                <a:sym typeface="Red Hat Display"/>
              </a:rPr>
              <a:t>The programme focuses specifically on advancing research outputs to a Minimum Viable Product (MVP) stage.</a:t>
            </a:r>
          </a:p>
        </p:txBody>
      </p:sp>
      <p:sp>
        <p:nvSpPr>
          <p:cNvPr id="19" name="TextBox 19"/>
          <p:cNvSpPr txBox="1"/>
          <p:nvPr/>
        </p:nvSpPr>
        <p:spPr>
          <a:xfrm>
            <a:off x="6561608" y="10082214"/>
            <a:ext cx="5401791" cy="167738"/>
          </a:xfrm>
          <a:prstGeom prst="rect">
            <a:avLst/>
          </a:prstGeom>
        </p:spPr>
        <p:txBody>
          <a:bodyPr wrap="square" lIns="0" tIns="0" rIns="0" bIns="0" rtlCol="0" anchor="t">
            <a:spAutoFit/>
          </a:bodyPr>
          <a:lstStyle/>
          <a:p>
            <a:pPr algn="ctr">
              <a:lnSpc>
                <a:spcPts val="1399"/>
              </a:lnSpc>
              <a:spcBef>
                <a:spcPct val="0"/>
              </a:spcBef>
            </a:pPr>
            <a:r>
              <a:rPr lang="en-US" sz="999" dirty="0">
                <a:solidFill>
                  <a:srgbClr val="000000"/>
                </a:solidFill>
                <a:latin typeface="Canva Sans"/>
                <a:ea typeface="Canva Sans"/>
                <a:cs typeface="Canva Sans"/>
                <a:sym typeface="Canva Sans"/>
              </a:rPr>
              <a:t>The information shared in this session does not supersede the Rules of Participation.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847429" y="329652"/>
            <a:ext cx="13864980" cy="2292063"/>
            <a:chOff x="0" y="0"/>
            <a:chExt cx="18486640" cy="3056084"/>
          </a:xfrm>
        </p:grpSpPr>
        <p:sp>
          <p:nvSpPr>
            <p:cNvPr id="3" name="Freeform 3"/>
            <p:cNvSpPr/>
            <p:nvPr/>
          </p:nvSpPr>
          <p:spPr>
            <a:xfrm>
              <a:off x="0" y="0"/>
              <a:ext cx="18486641" cy="3056084"/>
            </a:xfrm>
            <a:custGeom>
              <a:avLst/>
              <a:gdLst/>
              <a:ahLst/>
              <a:cxnLst/>
              <a:rect l="l" t="t" r="r" b="b"/>
              <a:pathLst>
                <a:path w="18486641" h="3056084">
                  <a:moveTo>
                    <a:pt x="0" y="0"/>
                  </a:moveTo>
                  <a:lnTo>
                    <a:pt x="18486641" y="0"/>
                  </a:lnTo>
                  <a:lnTo>
                    <a:pt x="18486641" y="3056084"/>
                  </a:lnTo>
                  <a:lnTo>
                    <a:pt x="0" y="3056084"/>
                  </a:lnTo>
                  <a:close/>
                </a:path>
              </a:pathLst>
            </a:custGeom>
          </p:spPr>
          <p:txBody>
            <a:bodyPr/>
            <a:lstStyle/>
            <a:p>
              <a:endParaRPr lang="en-GB"/>
            </a:p>
          </p:txBody>
        </p:sp>
        <p:sp>
          <p:nvSpPr>
            <p:cNvPr id="4" name="TextBox 4"/>
            <p:cNvSpPr txBox="1"/>
            <p:nvPr/>
          </p:nvSpPr>
          <p:spPr>
            <a:xfrm>
              <a:off x="0" y="38100"/>
              <a:ext cx="18486640" cy="3017984"/>
            </a:xfrm>
            <a:prstGeom prst="rect">
              <a:avLst/>
            </a:prstGeom>
          </p:spPr>
          <p:txBody>
            <a:bodyPr lIns="0" tIns="0" rIns="0" bIns="0" rtlCol="0" anchor="t"/>
            <a:lstStyle/>
            <a:p>
              <a:pPr algn="l">
                <a:lnSpc>
                  <a:spcPts val="5390"/>
                </a:lnSpc>
              </a:pPr>
              <a:r>
                <a:rPr lang="en-US" sz="4900" b="1" spc="156">
                  <a:solidFill>
                    <a:srgbClr val="000000"/>
                  </a:solidFill>
                  <a:latin typeface="Red Hat Display Bold"/>
                  <a:ea typeface="Red Hat Display Bold"/>
                  <a:cs typeface="Red Hat Display Bold"/>
                  <a:sym typeface="Red Hat Display Bold"/>
                </a:rPr>
                <a:t>Direct Access for EIT Jumpstarter Awardees</a:t>
              </a:r>
            </a:p>
            <a:p>
              <a:pPr algn="l">
                <a:lnSpc>
                  <a:spcPts val="5390"/>
                </a:lnSpc>
              </a:pPr>
              <a:endParaRPr lang="en-US" sz="4900" b="1" spc="156">
                <a:solidFill>
                  <a:srgbClr val="000000"/>
                </a:solidFill>
                <a:latin typeface="Red Hat Display Bold"/>
                <a:ea typeface="Red Hat Display Bold"/>
                <a:cs typeface="Red Hat Display Bold"/>
                <a:sym typeface="Red Hat Display Bold"/>
              </a:endParaRPr>
            </a:p>
          </p:txBody>
        </p:sp>
      </p:grpSp>
      <p:grpSp>
        <p:nvGrpSpPr>
          <p:cNvPr id="5" name="Group 5"/>
          <p:cNvGrpSpPr/>
          <p:nvPr/>
        </p:nvGrpSpPr>
        <p:grpSpPr>
          <a:xfrm>
            <a:off x="847429" y="1810104"/>
            <a:ext cx="12076697" cy="133350"/>
            <a:chOff x="0" y="0"/>
            <a:chExt cx="16102263" cy="177800"/>
          </a:xfrm>
        </p:grpSpPr>
        <p:sp>
          <p:nvSpPr>
            <p:cNvPr id="6" name="Freeform 6"/>
            <p:cNvSpPr/>
            <p:nvPr/>
          </p:nvSpPr>
          <p:spPr>
            <a:xfrm>
              <a:off x="88900" y="0"/>
              <a:ext cx="15924403" cy="177800"/>
            </a:xfrm>
            <a:custGeom>
              <a:avLst/>
              <a:gdLst/>
              <a:ahLst/>
              <a:cxnLst/>
              <a:rect l="l" t="t" r="r" b="b"/>
              <a:pathLst>
                <a:path w="15924403" h="177800">
                  <a:moveTo>
                    <a:pt x="15924403" y="177800"/>
                  </a:moveTo>
                  <a:lnTo>
                    <a:pt x="0" y="177800"/>
                  </a:lnTo>
                  <a:lnTo>
                    <a:pt x="0" y="0"/>
                  </a:lnTo>
                  <a:lnTo>
                    <a:pt x="15924403" y="0"/>
                  </a:lnTo>
                  <a:close/>
                </a:path>
              </a:pathLst>
            </a:custGeom>
            <a:solidFill>
              <a:srgbClr val="EE3A3D"/>
            </a:solidFill>
          </p:spPr>
          <p:txBody>
            <a:bodyPr/>
            <a:lstStyle/>
            <a:p>
              <a:endParaRPr lang="en-GB"/>
            </a:p>
          </p:txBody>
        </p:sp>
      </p:grpSp>
      <p:sp>
        <p:nvSpPr>
          <p:cNvPr id="7" name="Freeform 7"/>
          <p:cNvSpPr/>
          <p:nvPr/>
        </p:nvSpPr>
        <p:spPr>
          <a:xfrm>
            <a:off x="14975898" y="329652"/>
            <a:ext cx="2894584" cy="1075131"/>
          </a:xfrm>
          <a:custGeom>
            <a:avLst/>
            <a:gdLst/>
            <a:ahLst/>
            <a:cxnLst/>
            <a:rect l="l" t="t" r="r" b="b"/>
            <a:pathLst>
              <a:path w="2894584" h="1075131">
                <a:moveTo>
                  <a:pt x="0" y="0"/>
                </a:moveTo>
                <a:lnTo>
                  <a:pt x="2894583" y="0"/>
                </a:lnTo>
                <a:lnTo>
                  <a:pt x="2894583" y="1075131"/>
                </a:lnTo>
                <a:lnTo>
                  <a:pt x="0" y="1075131"/>
                </a:lnTo>
                <a:lnTo>
                  <a:pt x="0" y="0"/>
                </a:lnTo>
                <a:close/>
              </a:path>
            </a:pathLst>
          </a:custGeom>
          <a:blipFill>
            <a:blip r:embed="rId2"/>
            <a:stretch>
              <a:fillRect l="-55217" t="-138461" r="-46645" b="-146153"/>
            </a:stretch>
          </a:blipFill>
        </p:spPr>
        <p:txBody>
          <a:bodyPr/>
          <a:lstStyle/>
          <a:p>
            <a:endParaRPr lang="en-GB"/>
          </a:p>
        </p:txBody>
      </p:sp>
      <p:grpSp>
        <p:nvGrpSpPr>
          <p:cNvPr id="8" name="Group 8"/>
          <p:cNvGrpSpPr/>
          <p:nvPr/>
        </p:nvGrpSpPr>
        <p:grpSpPr>
          <a:xfrm>
            <a:off x="12915900" y="9534526"/>
            <a:ext cx="4114800" cy="547688"/>
            <a:chOff x="0" y="0"/>
            <a:chExt cx="5486400" cy="730251"/>
          </a:xfrm>
        </p:grpSpPr>
        <p:sp>
          <p:nvSpPr>
            <p:cNvPr id="9" name="Freeform 9"/>
            <p:cNvSpPr/>
            <p:nvPr/>
          </p:nvSpPr>
          <p:spPr>
            <a:xfrm>
              <a:off x="0" y="0"/>
              <a:ext cx="5486400" cy="730251"/>
            </a:xfrm>
            <a:custGeom>
              <a:avLst/>
              <a:gdLst/>
              <a:ahLst/>
              <a:cxnLst/>
              <a:rect l="l" t="t" r="r" b="b"/>
              <a:pathLst>
                <a:path w="5486400" h="730251">
                  <a:moveTo>
                    <a:pt x="0" y="0"/>
                  </a:moveTo>
                  <a:lnTo>
                    <a:pt x="5486400" y="0"/>
                  </a:lnTo>
                  <a:lnTo>
                    <a:pt x="5486400" y="730251"/>
                  </a:lnTo>
                  <a:lnTo>
                    <a:pt x="0" y="730251"/>
                  </a:lnTo>
                  <a:close/>
                </a:path>
              </a:pathLst>
            </a:custGeom>
          </p:spPr>
          <p:txBody>
            <a:bodyPr/>
            <a:lstStyle/>
            <a:p>
              <a:endParaRPr lang="en-GB"/>
            </a:p>
          </p:txBody>
        </p:sp>
        <p:sp>
          <p:nvSpPr>
            <p:cNvPr id="10" name="TextBox 10"/>
            <p:cNvSpPr txBox="1"/>
            <p:nvPr/>
          </p:nvSpPr>
          <p:spPr>
            <a:xfrm>
              <a:off x="0" y="-38100"/>
              <a:ext cx="5486400" cy="768351"/>
            </a:xfrm>
            <a:prstGeom prst="rect">
              <a:avLst/>
            </a:prstGeom>
          </p:spPr>
          <p:txBody>
            <a:bodyPr lIns="0" tIns="0" rIns="0" bIns="0" rtlCol="0" anchor="ctr"/>
            <a:lstStyle/>
            <a:p>
              <a:pPr algn="r">
                <a:lnSpc>
                  <a:spcPts val="2160"/>
                </a:lnSpc>
              </a:pPr>
              <a:r>
                <a:rPr lang="en-US" sz="1800" dirty="0">
                  <a:solidFill>
                    <a:srgbClr val="898989"/>
                  </a:solidFill>
                  <a:latin typeface="Calibri (MS)"/>
                  <a:ea typeface="Calibri (MS)"/>
                  <a:cs typeface="Calibri (MS)"/>
                  <a:sym typeface="Calibri (MS)"/>
                </a:rPr>
                <a:t>3</a:t>
              </a:r>
            </a:p>
          </p:txBody>
        </p:sp>
      </p:grpSp>
      <p:sp>
        <p:nvSpPr>
          <p:cNvPr id="11" name="Freeform 11"/>
          <p:cNvSpPr/>
          <p:nvPr/>
        </p:nvSpPr>
        <p:spPr>
          <a:xfrm>
            <a:off x="3787363" y="5914529"/>
            <a:ext cx="4670497" cy="2843165"/>
          </a:xfrm>
          <a:custGeom>
            <a:avLst/>
            <a:gdLst/>
            <a:ahLst/>
            <a:cxnLst/>
            <a:rect l="l" t="t" r="r" b="b"/>
            <a:pathLst>
              <a:path w="4670497" h="2843165">
                <a:moveTo>
                  <a:pt x="0" y="0"/>
                </a:moveTo>
                <a:lnTo>
                  <a:pt x="4670497" y="0"/>
                </a:lnTo>
                <a:lnTo>
                  <a:pt x="4670497" y="2843166"/>
                </a:lnTo>
                <a:lnTo>
                  <a:pt x="0" y="2843166"/>
                </a:lnTo>
                <a:lnTo>
                  <a:pt x="0" y="0"/>
                </a:lnTo>
                <a:close/>
              </a:path>
            </a:pathLst>
          </a:custGeom>
          <a:blipFill>
            <a:blip r:embed="rId3"/>
            <a:stretch>
              <a:fillRect/>
            </a:stretch>
          </a:blipFill>
        </p:spPr>
        <p:txBody>
          <a:bodyPr/>
          <a:lstStyle/>
          <a:p>
            <a:endParaRPr lang="en-GB"/>
          </a:p>
        </p:txBody>
      </p:sp>
      <p:sp>
        <p:nvSpPr>
          <p:cNvPr id="12" name="Freeform 12"/>
          <p:cNvSpPr/>
          <p:nvPr/>
        </p:nvSpPr>
        <p:spPr>
          <a:xfrm>
            <a:off x="12262981" y="2899641"/>
            <a:ext cx="4767719" cy="6356958"/>
          </a:xfrm>
          <a:custGeom>
            <a:avLst/>
            <a:gdLst/>
            <a:ahLst/>
            <a:cxnLst/>
            <a:rect l="l" t="t" r="r" b="b"/>
            <a:pathLst>
              <a:path w="4767719" h="6356958">
                <a:moveTo>
                  <a:pt x="0" y="0"/>
                </a:moveTo>
                <a:lnTo>
                  <a:pt x="4767719" y="0"/>
                </a:lnTo>
                <a:lnTo>
                  <a:pt x="4767719" y="6356959"/>
                </a:lnTo>
                <a:lnTo>
                  <a:pt x="0" y="6356959"/>
                </a:lnTo>
                <a:lnTo>
                  <a:pt x="0" y="0"/>
                </a:lnTo>
                <a:close/>
              </a:path>
            </a:pathLst>
          </a:custGeom>
          <a:blipFill>
            <a:blip r:embed="rId4"/>
            <a:stretch>
              <a:fillRect/>
            </a:stretch>
          </a:blipFill>
        </p:spPr>
        <p:txBody>
          <a:bodyPr/>
          <a:lstStyle/>
          <a:p>
            <a:endParaRPr lang="en-GB"/>
          </a:p>
        </p:txBody>
      </p:sp>
      <p:sp>
        <p:nvSpPr>
          <p:cNvPr id="13" name="TextBox 13"/>
          <p:cNvSpPr txBox="1"/>
          <p:nvPr/>
        </p:nvSpPr>
        <p:spPr>
          <a:xfrm>
            <a:off x="847429" y="2842491"/>
            <a:ext cx="10098555" cy="1662117"/>
          </a:xfrm>
          <a:prstGeom prst="rect">
            <a:avLst/>
          </a:prstGeom>
        </p:spPr>
        <p:txBody>
          <a:bodyPr lIns="0" tIns="0" rIns="0" bIns="0" rtlCol="0" anchor="t">
            <a:spAutoFit/>
          </a:bodyPr>
          <a:lstStyle/>
          <a:p>
            <a:pPr algn="just">
              <a:lnSpc>
                <a:spcPts val="4462"/>
              </a:lnSpc>
              <a:spcBef>
                <a:spcPct val="0"/>
              </a:spcBef>
            </a:pPr>
            <a:r>
              <a:rPr lang="en-US" sz="3187" b="1">
                <a:solidFill>
                  <a:srgbClr val="000000"/>
                </a:solidFill>
                <a:latin typeface="Canva Sans Bold"/>
                <a:ea typeface="Canva Sans Bold"/>
                <a:cs typeface="Canva Sans Bold"/>
                <a:sym typeface="Canva Sans Bold"/>
              </a:rPr>
              <a:t>*The first three (3) awardees emerging from the EIT Jumpstarter Programme Grand Final may be granted direct access to the P2M Programme</a:t>
            </a:r>
          </a:p>
        </p:txBody>
      </p:sp>
      <p:sp>
        <p:nvSpPr>
          <p:cNvPr id="14" name="TextBox 14"/>
          <p:cNvSpPr txBox="1"/>
          <p:nvPr/>
        </p:nvSpPr>
        <p:spPr>
          <a:xfrm>
            <a:off x="1041949" y="9126652"/>
            <a:ext cx="10161326" cy="288062"/>
          </a:xfrm>
          <a:prstGeom prst="rect">
            <a:avLst/>
          </a:prstGeom>
        </p:spPr>
        <p:txBody>
          <a:bodyPr lIns="0" tIns="0" rIns="0" bIns="0" rtlCol="0" anchor="t">
            <a:spAutoFit/>
          </a:bodyPr>
          <a:lstStyle/>
          <a:p>
            <a:pPr algn="ctr">
              <a:lnSpc>
                <a:spcPts val="2497"/>
              </a:lnSpc>
              <a:spcBef>
                <a:spcPct val="0"/>
              </a:spcBef>
            </a:pPr>
            <a:r>
              <a:rPr lang="en-US" sz="1783" i="1">
                <a:solidFill>
                  <a:srgbClr val="000000"/>
                </a:solidFill>
                <a:latin typeface="Canva Sans Italics"/>
                <a:ea typeface="Canva Sans Italics"/>
                <a:cs typeface="Canva Sans Italics"/>
                <a:sym typeface="Canva Sans Italics"/>
              </a:rPr>
              <a:t>*Subject to the same funding conditions, reporting obligations, and programme rules</a:t>
            </a:r>
          </a:p>
        </p:txBody>
      </p:sp>
      <p:sp>
        <p:nvSpPr>
          <p:cNvPr id="15" name="TextBox 19">
            <a:extLst>
              <a:ext uri="{FF2B5EF4-FFF2-40B4-BE49-F238E27FC236}">
                <a16:creationId xmlns:a16="http://schemas.microsoft.com/office/drawing/2014/main" id="{433DEAB6-59F7-901B-CF26-18829E23FBF9}"/>
              </a:ext>
            </a:extLst>
          </p:cNvPr>
          <p:cNvSpPr txBox="1"/>
          <p:nvPr/>
        </p:nvSpPr>
        <p:spPr>
          <a:xfrm>
            <a:off x="6561608" y="10082214"/>
            <a:ext cx="5401791" cy="167738"/>
          </a:xfrm>
          <a:prstGeom prst="rect">
            <a:avLst/>
          </a:prstGeom>
        </p:spPr>
        <p:txBody>
          <a:bodyPr wrap="square" lIns="0" tIns="0" rIns="0" bIns="0" rtlCol="0" anchor="t">
            <a:spAutoFit/>
          </a:bodyPr>
          <a:lstStyle/>
          <a:p>
            <a:pPr algn="ctr">
              <a:lnSpc>
                <a:spcPts val="1399"/>
              </a:lnSpc>
              <a:spcBef>
                <a:spcPct val="0"/>
              </a:spcBef>
            </a:pPr>
            <a:r>
              <a:rPr lang="en-US" sz="999" dirty="0">
                <a:solidFill>
                  <a:srgbClr val="000000"/>
                </a:solidFill>
                <a:latin typeface="Canva Sans"/>
                <a:ea typeface="Canva Sans"/>
                <a:cs typeface="Canva Sans"/>
                <a:sym typeface="Canva Sans"/>
              </a:rPr>
              <a:t>The information shared in this session does not supersede the Rules of Participation.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3716000" y="9673875"/>
            <a:ext cx="4114800" cy="547688"/>
            <a:chOff x="0" y="0"/>
            <a:chExt cx="5486400" cy="730251"/>
          </a:xfrm>
        </p:grpSpPr>
        <p:sp>
          <p:nvSpPr>
            <p:cNvPr id="3" name="Freeform 3"/>
            <p:cNvSpPr/>
            <p:nvPr/>
          </p:nvSpPr>
          <p:spPr>
            <a:xfrm>
              <a:off x="0" y="0"/>
              <a:ext cx="5486400" cy="730251"/>
            </a:xfrm>
            <a:custGeom>
              <a:avLst/>
              <a:gdLst/>
              <a:ahLst/>
              <a:cxnLst/>
              <a:rect l="l" t="t" r="r" b="b"/>
              <a:pathLst>
                <a:path w="5486400" h="730251">
                  <a:moveTo>
                    <a:pt x="0" y="0"/>
                  </a:moveTo>
                  <a:lnTo>
                    <a:pt x="5486400" y="0"/>
                  </a:lnTo>
                  <a:lnTo>
                    <a:pt x="5486400" y="730251"/>
                  </a:lnTo>
                  <a:lnTo>
                    <a:pt x="0" y="730251"/>
                  </a:lnTo>
                  <a:close/>
                </a:path>
              </a:pathLst>
            </a:custGeom>
          </p:spPr>
          <p:txBody>
            <a:bodyPr/>
            <a:lstStyle/>
            <a:p>
              <a:endParaRPr lang="en-GB"/>
            </a:p>
          </p:txBody>
        </p:sp>
        <p:sp>
          <p:nvSpPr>
            <p:cNvPr id="4" name="TextBox 4"/>
            <p:cNvSpPr txBox="1"/>
            <p:nvPr/>
          </p:nvSpPr>
          <p:spPr>
            <a:xfrm>
              <a:off x="0" y="-38100"/>
              <a:ext cx="5486400" cy="768351"/>
            </a:xfrm>
            <a:prstGeom prst="rect">
              <a:avLst/>
            </a:prstGeom>
          </p:spPr>
          <p:txBody>
            <a:bodyPr lIns="0" tIns="0" rIns="0" bIns="0" rtlCol="0" anchor="ctr"/>
            <a:lstStyle/>
            <a:p>
              <a:pPr algn="r">
                <a:lnSpc>
                  <a:spcPts val="2160"/>
                </a:lnSpc>
              </a:pPr>
              <a:r>
                <a:rPr lang="en-US" dirty="0">
                  <a:solidFill>
                    <a:srgbClr val="898989"/>
                  </a:solidFill>
                  <a:latin typeface="Calibri (MS)"/>
                  <a:ea typeface="Calibri (MS)"/>
                  <a:cs typeface="Calibri (MS)"/>
                  <a:sym typeface="Calibri (MS)"/>
                </a:rPr>
                <a:t>4</a:t>
              </a:r>
              <a:endParaRPr lang="en-US" sz="1800" dirty="0">
                <a:solidFill>
                  <a:srgbClr val="898989"/>
                </a:solidFill>
                <a:latin typeface="Calibri (MS)"/>
                <a:ea typeface="Calibri (MS)"/>
                <a:cs typeface="Calibri (MS)"/>
                <a:sym typeface="Calibri (MS)"/>
              </a:endParaRPr>
            </a:p>
          </p:txBody>
        </p:sp>
      </p:grpSp>
      <p:grpSp>
        <p:nvGrpSpPr>
          <p:cNvPr id="5" name="Group 5"/>
          <p:cNvGrpSpPr/>
          <p:nvPr/>
        </p:nvGrpSpPr>
        <p:grpSpPr>
          <a:xfrm>
            <a:off x="1028700" y="623229"/>
            <a:ext cx="11315700" cy="1483078"/>
            <a:chOff x="0" y="0"/>
            <a:chExt cx="15087600" cy="1977437"/>
          </a:xfrm>
        </p:grpSpPr>
        <p:sp>
          <p:nvSpPr>
            <p:cNvPr id="6" name="Freeform 6"/>
            <p:cNvSpPr/>
            <p:nvPr/>
          </p:nvSpPr>
          <p:spPr>
            <a:xfrm>
              <a:off x="0" y="0"/>
              <a:ext cx="14263588" cy="1977437"/>
            </a:xfrm>
            <a:custGeom>
              <a:avLst/>
              <a:gdLst/>
              <a:ahLst/>
              <a:cxnLst/>
              <a:rect l="l" t="t" r="r" b="b"/>
              <a:pathLst>
                <a:path w="14263588" h="1977437">
                  <a:moveTo>
                    <a:pt x="0" y="0"/>
                  </a:moveTo>
                  <a:lnTo>
                    <a:pt x="14263588" y="0"/>
                  </a:lnTo>
                  <a:lnTo>
                    <a:pt x="14263588" y="1977437"/>
                  </a:lnTo>
                  <a:lnTo>
                    <a:pt x="0" y="1977437"/>
                  </a:lnTo>
                  <a:close/>
                </a:path>
              </a:pathLst>
            </a:custGeom>
          </p:spPr>
          <p:txBody>
            <a:bodyPr/>
            <a:lstStyle/>
            <a:p>
              <a:endParaRPr lang="en-GB"/>
            </a:p>
          </p:txBody>
        </p:sp>
        <p:sp>
          <p:nvSpPr>
            <p:cNvPr id="7" name="TextBox 7"/>
            <p:cNvSpPr txBox="1"/>
            <p:nvPr/>
          </p:nvSpPr>
          <p:spPr>
            <a:xfrm>
              <a:off x="0" y="76200"/>
              <a:ext cx="15087600" cy="1901237"/>
            </a:xfrm>
            <a:prstGeom prst="rect">
              <a:avLst/>
            </a:prstGeom>
          </p:spPr>
          <p:txBody>
            <a:bodyPr lIns="0" tIns="0" rIns="0" bIns="0" rtlCol="0" anchor="t"/>
            <a:lstStyle/>
            <a:p>
              <a:pPr algn="l">
                <a:lnSpc>
                  <a:spcPts val="8470"/>
                </a:lnSpc>
              </a:pPr>
              <a:r>
                <a:rPr lang="en-US" sz="7700" b="1" spc="246" dirty="0">
                  <a:solidFill>
                    <a:srgbClr val="000000"/>
                  </a:solidFill>
                  <a:latin typeface="Red Hat Display Bold"/>
                  <a:ea typeface="Red Hat Display Bold"/>
                  <a:cs typeface="Red Hat Display Bold"/>
                  <a:sym typeface="Red Hat Display Bold"/>
                </a:rPr>
                <a:t>Eligibility &amp; Financing</a:t>
              </a:r>
            </a:p>
          </p:txBody>
        </p:sp>
      </p:grpSp>
      <p:grpSp>
        <p:nvGrpSpPr>
          <p:cNvPr id="8" name="Group 8"/>
          <p:cNvGrpSpPr/>
          <p:nvPr/>
        </p:nvGrpSpPr>
        <p:grpSpPr>
          <a:xfrm>
            <a:off x="839203" y="2065468"/>
            <a:ext cx="12076697" cy="133350"/>
            <a:chOff x="0" y="0"/>
            <a:chExt cx="16102263" cy="177800"/>
          </a:xfrm>
        </p:grpSpPr>
        <p:sp>
          <p:nvSpPr>
            <p:cNvPr id="9" name="Freeform 9"/>
            <p:cNvSpPr/>
            <p:nvPr/>
          </p:nvSpPr>
          <p:spPr>
            <a:xfrm>
              <a:off x="88900" y="0"/>
              <a:ext cx="15924403" cy="177800"/>
            </a:xfrm>
            <a:custGeom>
              <a:avLst/>
              <a:gdLst/>
              <a:ahLst/>
              <a:cxnLst/>
              <a:rect l="l" t="t" r="r" b="b"/>
              <a:pathLst>
                <a:path w="15924403" h="177800">
                  <a:moveTo>
                    <a:pt x="15924403" y="177800"/>
                  </a:moveTo>
                  <a:lnTo>
                    <a:pt x="0" y="177800"/>
                  </a:lnTo>
                  <a:lnTo>
                    <a:pt x="0" y="0"/>
                  </a:lnTo>
                  <a:lnTo>
                    <a:pt x="15924403" y="0"/>
                  </a:lnTo>
                  <a:close/>
                </a:path>
              </a:pathLst>
            </a:custGeom>
            <a:solidFill>
              <a:srgbClr val="EE3A3D"/>
            </a:solidFill>
          </p:spPr>
          <p:txBody>
            <a:bodyPr/>
            <a:lstStyle/>
            <a:p>
              <a:endParaRPr lang="en-GB"/>
            </a:p>
          </p:txBody>
        </p:sp>
      </p:grpSp>
      <p:sp>
        <p:nvSpPr>
          <p:cNvPr id="10" name="Freeform 10" descr="A logo on a black background  Description automatically generated"/>
          <p:cNvSpPr/>
          <p:nvPr/>
        </p:nvSpPr>
        <p:spPr>
          <a:xfrm>
            <a:off x="13843762" y="243886"/>
            <a:ext cx="3511220" cy="1569629"/>
          </a:xfrm>
          <a:custGeom>
            <a:avLst/>
            <a:gdLst/>
            <a:ahLst/>
            <a:cxnLst/>
            <a:rect l="l" t="t" r="r" b="b"/>
            <a:pathLst>
              <a:path w="3511220" h="1569629">
                <a:moveTo>
                  <a:pt x="0" y="0"/>
                </a:moveTo>
                <a:lnTo>
                  <a:pt x="3511220" y="0"/>
                </a:lnTo>
                <a:lnTo>
                  <a:pt x="3511220" y="1569629"/>
                </a:lnTo>
                <a:lnTo>
                  <a:pt x="0" y="1569629"/>
                </a:lnTo>
                <a:lnTo>
                  <a:pt x="0" y="0"/>
                </a:lnTo>
                <a:close/>
              </a:path>
            </a:pathLst>
          </a:custGeom>
          <a:blipFill>
            <a:blip r:embed="rId3"/>
            <a:stretch>
              <a:fillRect l="-39965" t="-99705" r="-48692" b="-98956"/>
            </a:stretch>
          </a:blipFill>
        </p:spPr>
        <p:txBody>
          <a:bodyPr/>
          <a:lstStyle/>
          <a:p>
            <a:endParaRPr lang="en-GB"/>
          </a:p>
        </p:txBody>
      </p:sp>
      <p:sp>
        <p:nvSpPr>
          <p:cNvPr id="12" name="TextBox 12"/>
          <p:cNvSpPr txBox="1"/>
          <p:nvPr/>
        </p:nvSpPr>
        <p:spPr>
          <a:xfrm>
            <a:off x="6561608" y="10055550"/>
            <a:ext cx="5401791" cy="167738"/>
          </a:xfrm>
          <a:prstGeom prst="rect">
            <a:avLst/>
          </a:prstGeom>
        </p:spPr>
        <p:txBody>
          <a:bodyPr wrap="square" lIns="0" tIns="0" rIns="0" bIns="0" rtlCol="0" anchor="t">
            <a:spAutoFit/>
          </a:bodyPr>
          <a:lstStyle/>
          <a:p>
            <a:pPr algn="ctr">
              <a:lnSpc>
                <a:spcPts val="1399"/>
              </a:lnSpc>
              <a:spcBef>
                <a:spcPct val="0"/>
              </a:spcBef>
            </a:pPr>
            <a:r>
              <a:rPr lang="en-US" sz="999" dirty="0">
                <a:solidFill>
                  <a:srgbClr val="000000"/>
                </a:solidFill>
                <a:latin typeface="Canva Sans"/>
                <a:ea typeface="Canva Sans"/>
                <a:cs typeface="Canva Sans"/>
                <a:sym typeface="Canva Sans"/>
              </a:rPr>
              <a:t>The information shared in this session does not supersede the Rules of Participation.</a:t>
            </a:r>
          </a:p>
        </p:txBody>
      </p:sp>
      <p:pic>
        <p:nvPicPr>
          <p:cNvPr id="18" name="Picture 17">
            <a:extLst>
              <a:ext uri="{FF2B5EF4-FFF2-40B4-BE49-F238E27FC236}">
                <a16:creationId xmlns:a16="http://schemas.microsoft.com/office/drawing/2014/main" id="{92978B88-FF52-0978-0EC8-28052D1BA5AF}"/>
              </a:ext>
            </a:extLst>
          </p:cNvPr>
          <p:cNvPicPr>
            <a:picLocks noChangeAspect="1"/>
          </p:cNvPicPr>
          <p:nvPr/>
        </p:nvPicPr>
        <p:blipFill>
          <a:blip r:embed="rId4"/>
          <a:stretch>
            <a:fillRect/>
          </a:stretch>
        </p:blipFill>
        <p:spPr>
          <a:xfrm>
            <a:off x="750761" y="2227393"/>
            <a:ext cx="16786478" cy="7799582"/>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A logo on a black background  Description automatically generated"/>
          <p:cNvSpPr/>
          <p:nvPr/>
        </p:nvSpPr>
        <p:spPr>
          <a:xfrm>
            <a:off x="14776780" y="-154859"/>
            <a:ext cx="3511220" cy="1569629"/>
          </a:xfrm>
          <a:custGeom>
            <a:avLst/>
            <a:gdLst/>
            <a:ahLst/>
            <a:cxnLst/>
            <a:rect l="l" t="t" r="r" b="b"/>
            <a:pathLst>
              <a:path w="3511220" h="1569629">
                <a:moveTo>
                  <a:pt x="0" y="0"/>
                </a:moveTo>
                <a:lnTo>
                  <a:pt x="3511220" y="0"/>
                </a:lnTo>
                <a:lnTo>
                  <a:pt x="3511220" y="1569629"/>
                </a:lnTo>
                <a:lnTo>
                  <a:pt x="0" y="1569629"/>
                </a:lnTo>
                <a:lnTo>
                  <a:pt x="0" y="0"/>
                </a:lnTo>
                <a:close/>
              </a:path>
            </a:pathLst>
          </a:custGeom>
          <a:blipFill>
            <a:blip r:embed="rId2"/>
            <a:stretch>
              <a:fillRect l="-39965" t="-99705" r="-48692" b="-98956"/>
            </a:stretch>
          </a:blipFill>
        </p:spPr>
        <p:txBody>
          <a:bodyPr/>
          <a:lstStyle/>
          <a:p>
            <a:endParaRPr lang="en-GB"/>
          </a:p>
        </p:txBody>
      </p:sp>
      <p:sp>
        <p:nvSpPr>
          <p:cNvPr id="3" name="Freeform 3"/>
          <p:cNvSpPr/>
          <p:nvPr/>
        </p:nvSpPr>
        <p:spPr>
          <a:xfrm>
            <a:off x="756353" y="1250645"/>
            <a:ext cx="16830267" cy="8815154"/>
          </a:xfrm>
          <a:custGeom>
            <a:avLst/>
            <a:gdLst/>
            <a:ahLst/>
            <a:cxnLst/>
            <a:rect l="l" t="t" r="r" b="b"/>
            <a:pathLst>
              <a:path w="16830267" h="8815154">
                <a:moveTo>
                  <a:pt x="0" y="0"/>
                </a:moveTo>
                <a:lnTo>
                  <a:pt x="16830267" y="0"/>
                </a:lnTo>
                <a:lnTo>
                  <a:pt x="16830267" y="8815154"/>
                </a:lnTo>
                <a:lnTo>
                  <a:pt x="0" y="8815154"/>
                </a:lnTo>
                <a:lnTo>
                  <a:pt x="0" y="0"/>
                </a:lnTo>
                <a:close/>
              </a:path>
            </a:pathLst>
          </a:custGeom>
          <a:blipFill>
            <a:blip r:embed="rId3"/>
            <a:stretch>
              <a:fillRect t="-5830" b="-1564"/>
            </a:stretch>
          </a:blipFill>
        </p:spPr>
        <p:txBody>
          <a:bodyPr/>
          <a:lstStyle/>
          <a:p>
            <a:endParaRPr lang="en-GB"/>
          </a:p>
        </p:txBody>
      </p:sp>
      <p:grpSp>
        <p:nvGrpSpPr>
          <p:cNvPr id="4" name="Group 2">
            <a:extLst>
              <a:ext uri="{FF2B5EF4-FFF2-40B4-BE49-F238E27FC236}">
                <a16:creationId xmlns:a16="http://schemas.microsoft.com/office/drawing/2014/main" id="{EB834497-D3DD-2AB7-E520-08119564A27C}"/>
              </a:ext>
            </a:extLst>
          </p:cNvPr>
          <p:cNvGrpSpPr/>
          <p:nvPr/>
        </p:nvGrpSpPr>
        <p:grpSpPr>
          <a:xfrm>
            <a:off x="13822510" y="9720877"/>
            <a:ext cx="4114800" cy="547688"/>
            <a:chOff x="0" y="0"/>
            <a:chExt cx="5486400" cy="730251"/>
          </a:xfrm>
        </p:grpSpPr>
        <p:sp>
          <p:nvSpPr>
            <p:cNvPr id="5" name="Freeform 3">
              <a:extLst>
                <a:ext uri="{FF2B5EF4-FFF2-40B4-BE49-F238E27FC236}">
                  <a16:creationId xmlns:a16="http://schemas.microsoft.com/office/drawing/2014/main" id="{6FAE28FC-1AB5-73C0-4F2C-74F3985A3685}"/>
                </a:ext>
              </a:extLst>
            </p:cNvPr>
            <p:cNvSpPr/>
            <p:nvPr/>
          </p:nvSpPr>
          <p:spPr>
            <a:xfrm>
              <a:off x="0" y="0"/>
              <a:ext cx="5486400" cy="730251"/>
            </a:xfrm>
            <a:custGeom>
              <a:avLst/>
              <a:gdLst/>
              <a:ahLst/>
              <a:cxnLst/>
              <a:rect l="l" t="t" r="r" b="b"/>
              <a:pathLst>
                <a:path w="5486400" h="730251">
                  <a:moveTo>
                    <a:pt x="0" y="0"/>
                  </a:moveTo>
                  <a:lnTo>
                    <a:pt x="5486400" y="0"/>
                  </a:lnTo>
                  <a:lnTo>
                    <a:pt x="5486400" y="730251"/>
                  </a:lnTo>
                  <a:lnTo>
                    <a:pt x="0" y="730251"/>
                  </a:lnTo>
                  <a:close/>
                </a:path>
              </a:pathLst>
            </a:custGeom>
          </p:spPr>
          <p:txBody>
            <a:bodyPr/>
            <a:lstStyle/>
            <a:p>
              <a:endParaRPr lang="en-GB"/>
            </a:p>
          </p:txBody>
        </p:sp>
        <p:sp>
          <p:nvSpPr>
            <p:cNvPr id="6" name="TextBox 4">
              <a:extLst>
                <a:ext uri="{FF2B5EF4-FFF2-40B4-BE49-F238E27FC236}">
                  <a16:creationId xmlns:a16="http://schemas.microsoft.com/office/drawing/2014/main" id="{6D15E88D-B925-1BA0-9B99-E43D87E4BB45}"/>
                </a:ext>
              </a:extLst>
            </p:cNvPr>
            <p:cNvSpPr txBox="1"/>
            <p:nvPr/>
          </p:nvSpPr>
          <p:spPr>
            <a:xfrm>
              <a:off x="0" y="-38100"/>
              <a:ext cx="5486400" cy="768351"/>
            </a:xfrm>
            <a:prstGeom prst="rect">
              <a:avLst/>
            </a:prstGeom>
          </p:spPr>
          <p:txBody>
            <a:bodyPr lIns="0" tIns="0" rIns="0" bIns="0" rtlCol="0" anchor="ctr"/>
            <a:lstStyle/>
            <a:p>
              <a:pPr algn="r">
                <a:lnSpc>
                  <a:spcPts val="2160"/>
                </a:lnSpc>
              </a:pPr>
              <a:r>
                <a:rPr lang="en-US" sz="1800" dirty="0">
                  <a:solidFill>
                    <a:srgbClr val="898989"/>
                  </a:solidFill>
                  <a:latin typeface="Calibri (MS)"/>
                  <a:ea typeface="Calibri (MS)"/>
                  <a:cs typeface="Calibri (MS)"/>
                  <a:sym typeface="Calibri (MS)"/>
                </a:rPr>
                <a:t>5</a:t>
              </a:r>
            </a:p>
          </p:txBody>
        </p:sp>
      </p:grpSp>
      <p:sp>
        <p:nvSpPr>
          <p:cNvPr id="7" name="TextBox 19">
            <a:extLst>
              <a:ext uri="{FF2B5EF4-FFF2-40B4-BE49-F238E27FC236}">
                <a16:creationId xmlns:a16="http://schemas.microsoft.com/office/drawing/2014/main" id="{4C1F667D-A8BA-FD9B-42BD-581AAF9704E7}"/>
              </a:ext>
            </a:extLst>
          </p:cNvPr>
          <p:cNvSpPr txBox="1"/>
          <p:nvPr/>
        </p:nvSpPr>
        <p:spPr>
          <a:xfrm>
            <a:off x="6561608" y="10082214"/>
            <a:ext cx="5401791" cy="167738"/>
          </a:xfrm>
          <a:prstGeom prst="rect">
            <a:avLst/>
          </a:prstGeom>
        </p:spPr>
        <p:txBody>
          <a:bodyPr wrap="square" lIns="0" tIns="0" rIns="0" bIns="0" rtlCol="0" anchor="t">
            <a:spAutoFit/>
          </a:bodyPr>
          <a:lstStyle/>
          <a:p>
            <a:pPr algn="ctr">
              <a:lnSpc>
                <a:spcPts val="1399"/>
              </a:lnSpc>
              <a:spcBef>
                <a:spcPct val="0"/>
              </a:spcBef>
            </a:pPr>
            <a:r>
              <a:rPr lang="en-US" sz="999" dirty="0">
                <a:solidFill>
                  <a:srgbClr val="000000"/>
                </a:solidFill>
                <a:latin typeface="Canva Sans"/>
                <a:ea typeface="Canva Sans"/>
                <a:cs typeface="Canva Sans"/>
                <a:sym typeface="Canva Sans"/>
              </a:rPr>
              <a:t>The information shared in this session does not supersede the Rules of Participation.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847429" y="867218"/>
            <a:ext cx="13864980" cy="1615788"/>
            <a:chOff x="0" y="0"/>
            <a:chExt cx="18486640" cy="2154384"/>
          </a:xfrm>
        </p:grpSpPr>
        <p:sp>
          <p:nvSpPr>
            <p:cNvPr id="3" name="Freeform 3"/>
            <p:cNvSpPr/>
            <p:nvPr/>
          </p:nvSpPr>
          <p:spPr>
            <a:xfrm>
              <a:off x="0" y="0"/>
              <a:ext cx="18486641" cy="2154384"/>
            </a:xfrm>
            <a:custGeom>
              <a:avLst/>
              <a:gdLst/>
              <a:ahLst/>
              <a:cxnLst/>
              <a:rect l="l" t="t" r="r" b="b"/>
              <a:pathLst>
                <a:path w="18486641" h="2154384">
                  <a:moveTo>
                    <a:pt x="0" y="0"/>
                  </a:moveTo>
                  <a:lnTo>
                    <a:pt x="18486641" y="0"/>
                  </a:lnTo>
                  <a:lnTo>
                    <a:pt x="18486641" y="2154384"/>
                  </a:lnTo>
                  <a:lnTo>
                    <a:pt x="0" y="2154384"/>
                  </a:lnTo>
                  <a:close/>
                </a:path>
              </a:pathLst>
            </a:custGeom>
          </p:spPr>
          <p:txBody>
            <a:bodyPr/>
            <a:lstStyle/>
            <a:p>
              <a:endParaRPr lang="en-GB"/>
            </a:p>
          </p:txBody>
        </p:sp>
        <p:sp>
          <p:nvSpPr>
            <p:cNvPr id="4" name="TextBox 4"/>
            <p:cNvSpPr txBox="1"/>
            <p:nvPr/>
          </p:nvSpPr>
          <p:spPr>
            <a:xfrm>
              <a:off x="0" y="38100"/>
              <a:ext cx="18486640" cy="2116284"/>
            </a:xfrm>
            <a:prstGeom prst="rect">
              <a:avLst/>
            </a:prstGeom>
          </p:spPr>
          <p:txBody>
            <a:bodyPr lIns="0" tIns="0" rIns="0" bIns="0" rtlCol="0" anchor="t"/>
            <a:lstStyle/>
            <a:p>
              <a:pPr algn="l">
                <a:lnSpc>
                  <a:spcPts val="5390"/>
                </a:lnSpc>
              </a:pPr>
              <a:r>
                <a:rPr lang="en-US" sz="4900" b="1" spc="156">
                  <a:solidFill>
                    <a:srgbClr val="000000"/>
                  </a:solidFill>
                  <a:latin typeface="Red Hat Display Bold"/>
                  <a:ea typeface="Red Hat Display Bold"/>
                  <a:cs typeface="Red Hat Display Bold"/>
                  <a:sym typeface="Red Hat Display Bold"/>
                </a:rPr>
                <a:t>Key Performance Indicators (KPIs)</a:t>
              </a:r>
            </a:p>
            <a:p>
              <a:pPr algn="l">
                <a:lnSpc>
                  <a:spcPts val="5390"/>
                </a:lnSpc>
              </a:pPr>
              <a:endParaRPr lang="en-US" sz="4900" b="1" spc="156">
                <a:solidFill>
                  <a:srgbClr val="000000"/>
                </a:solidFill>
                <a:latin typeface="Red Hat Display Bold"/>
                <a:ea typeface="Red Hat Display Bold"/>
                <a:cs typeface="Red Hat Display Bold"/>
                <a:sym typeface="Red Hat Display Bold"/>
              </a:endParaRPr>
            </a:p>
          </p:txBody>
        </p:sp>
      </p:grpSp>
      <p:grpSp>
        <p:nvGrpSpPr>
          <p:cNvPr id="5" name="Group 5"/>
          <p:cNvGrpSpPr/>
          <p:nvPr/>
        </p:nvGrpSpPr>
        <p:grpSpPr>
          <a:xfrm>
            <a:off x="847429" y="1810104"/>
            <a:ext cx="12076697" cy="133350"/>
            <a:chOff x="0" y="0"/>
            <a:chExt cx="16102263" cy="177800"/>
          </a:xfrm>
        </p:grpSpPr>
        <p:sp>
          <p:nvSpPr>
            <p:cNvPr id="6" name="Freeform 6"/>
            <p:cNvSpPr/>
            <p:nvPr/>
          </p:nvSpPr>
          <p:spPr>
            <a:xfrm>
              <a:off x="88900" y="0"/>
              <a:ext cx="15924403" cy="177800"/>
            </a:xfrm>
            <a:custGeom>
              <a:avLst/>
              <a:gdLst/>
              <a:ahLst/>
              <a:cxnLst/>
              <a:rect l="l" t="t" r="r" b="b"/>
              <a:pathLst>
                <a:path w="15924403" h="177800">
                  <a:moveTo>
                    <a:pt x="15924403" y="177800"/>
                  </a:moveTo>
                  <a:lnTo>
                    <a:pt x="0" y="177800"/>
                  </a:lnTo>
                  <a:lnTo>
                    <a:pt x="0" y="0"/>
                  </a:lnTo>
                  <a:lnTo>
                    <a:pt x="15924403" y="0"/>
                  </a:lnTo>
                  <a:close/>
                </a:path>
              </a:pathLst>
            </a:custGeom>
            <a:solidFill>
              <a:srgbClr val="EE3A3D"/>
            </a:solidFill>
          </p:spPr>
          <p:txBody>
            <a:bodyPr/>
            <a:lstStyle/>
            <a:p>
              <a:endParaRPr lang="en-GB"/>
            </a:p>
          </p:txBody>
        </p:sp>
      </p:grpSp>
      <p:sp>
        <p:nvSpPr>
          <p:cNvPr id="7" name="Freeform 7"/>
          <p:cNvSpPr/>
          <p:nvPr/>
        </p:nvSpPr>
        <p:spPr>
          <a:xfrm>
            <a:off x="14975898" y="329652"/>
            <a:ext cx="2894584" cy="1075131"/>
          </a:xfrm>
          <a:custGeom>
            <a:avLst/>
            <a:gdLst/>
            <a:ahLst/>
            <a:cxnLst/>
            <a:rect l="l" t="t" r="r" b="b"/>
            <a:pathLst>
              <a:path w="2894584" h="1075131">
                <a:moveTo>
                  <a:pt x="0" y="0"/>
                </a:moveTo>
                <a:lnTo>
                  <a:pt x="2894583" y="0"/>
                </a:lnTo>
                <a:lnTo>
                  <a:pt x="2894583" y="1075131"/>
                </a:lnTo>
                <a:lnTo>
                  <a:pt x="0" y="1075131"/>
                </a:lnTo>
                <a:lnTo>
                  <a:pt x="0" y="0"/>
                </a:lnTo>
                <a:close/>
              </a:path>
            </a:pathLst>
          </a:custGeom>
          <a:blipFill>
            <a:blip r:embed="rId2"/>
            <a:stretch>
              <a:fillRect l="-55217" t="-138461" r="-46645" b="-146153"/>
            </a:stretch>
          </a:blipFill>
        </p:spPr>
        <p:txBody>
          <a:bodyPr/>
          <a:lstStyle/>
          <a:p>
            <a:endParaRPr lang="en-GB"/>
          </a:p>
        </p:txBody>
      </p:sp>
      <p:grpSp>
        <p:nvGrpSpPr>
          <p:cNvPr id="8" name="Group 8"/>
          <p:cNvGrpSpPr/>
          <p:nvPr/>
        </p:nvGrpSpPr>
        <p:grpSpPr>
          <a:xfrm>
            <a:off x="12915900" y="9534526"/>
            <a:ext cx="4114800" cy="547688"/>
            <a:chOff x="0" y="0"/>
            <a:chExt cx="5486400" cy="730251"/>
          </a:xfrm>
        </p:grpSpPr>
        <p:sp>
          <p:nvSpPr>
            <p:cNvPr id="9" name="Freeform 9"/>
            <p:cNvSpPr/>
            <p:nvPr/>
          </p:nvSpPr>
          <p:spPr>
            <a:xfrm>
              <a:off x="0" y="0"/>
              <a:ext cx="5486400" cy="730251"/>
            </a:xfrm>
            <a:custGeom>
              <a:avLst/>
              <a:gdLst/>
              <a:ahLst/>
              <a:cxnLst/>
              <a:rect l="l" t="t" r="r" b="b"/>
              <a:pathLst>
                <a:path w="5486400" h="730251">
                  <a:moveTo>
                    <a:pt x="0" y="0"/>
                  </a:moveTo>
                  <a:lnTo>
                    <a:pt x="5486400" y="0"/>
                  </a:lnTo>
                  <a:lnTo>
                    <a:pt x="5486400" y="730251"/>
                  </a:lnTo>
                  <a:lnTo>
                    <a:pt x="0" y="730251"/>
                  </a:lnTo>
                  <a:close/>
                </a:path>
              </a:pathLst>
            </a:custGeom>
          </p:spPr>
          <p:txBody>
            <a:bodyPr/>
            <a:lstStyle/>
            <a:p>
              <a:endParaRPr lang="en-GB"/>
            </a:p>
          </p:txBody>
        </p:sp>
        <p:sp>
          <p:nvSpPr>
            <p:cNvPr id="10" name="TextBox 10"/>
            <p:cNvSpPr txBox="1"/>
            <p:nvPr/>
          </p:nvSpPr>
          <p:spPr>
            <a:xfrm>
              <a:off x="0" y="-38100"/>
              <a:ext cx="5486400" cy="768351"/>
            </a:xfrm>
            <a:prstGeom prst="rect">
              <a:avLst/>
            </a:prstGeom>
          </p:spPr>
          <p:txBody>
            <a:bodyPr lIns="0" tIns="0" rIns="0" bIns="0" rtlCol="0" anchor="ctr"/>
            <a:lstStyle/>
            <a:p>
              <a:pPr algn="r">
                <a:lnSpc>
                  <a:spcPts val="2160"/>
                </a:lnSpc>
              </a:pPr>
              <a:r>
                <a:rPr lang="en-US" sz="1800" dirty="0">
                  <a:solidFill>
                    <a:srgbClr val="898989"/>
                  </a:solidFill>
                  <a:latin typeface="Calibri (MS)"/>
                  <a:ea typeface="Calibri (MS)"/>
                  <a:cs typeface="Calibri (MS)"/>
                  <a:sym typeface="Calibri (MS)"/>
                </a:rPr>
                <a:t>6</a:t>
              </a:r>
            </a:p>
          </p:txBody>
        </p:sp>
      </p:grpSp>
      <p:sp>
        <p:nvSpPr>
          <p:cNvPr id="11" name="Freeform 11"/>
          <p:cNvSpPr/>
          <p:nvPr/>
        </p:nvSpPr>
        <p:spPr>
          <a:xfrm>
            <a:off x="1864842" y="4063964"/>
            <a:ext cx="6755579" cy="1685221"/>
          </a:xfrm>
          <a:custGeom>
            <a:avLst/>
            <a:gdLst/>
            <a:ahLst/>
            <a:cxnLst/>
            <a:rect l="l" t="t" r="r" b="b"/>
            <a:pathLst>
              <a:path w="6755579" h="1685221">
                <a:moveTo>
                  <a:pt x="0" y="0"/>
                </a:moveTo>
                <a:lnTo>
                  <a:pt x="6755579" y="0"/>
                </a:lnTo>
                <a:lnTo>
                  <a:pt x="6755579" y="1685221"/>
                </a:lnTo>
                <a:lnTo>
                  <a:pt x="0" y="1685221"/>
                </a:lnTo>
                <a:lnTo>
                  <a:pt x="0" y="0"/>
                </a:lnTo>
                <a:close/>
              </a:path>
            </a:pathLst>
          </a:custGeom>
          <a:blipFill>
            <a:blip r:embed="rId3"/>
            <a:stretch>
              <a:fillRect r="-12805"/>
            </a:stretch>
          </a:blipFill>
        </p:spPr>
        <p:txBody>
          <a:bodyPr/>
          <a:lstStyle/>
          <a:p>
            <a:endParaRPr lang="en-GB"/>
          </a:p>
        </p:txBody>
      </p:sp>
      <p:sp>
        <p:nvSpPr>
          <p:cNvPr id="12" name="Freeform 12"/>
          <p:cNvSpPr/>
          <p:nvPr/>
        </p:nvSpPr>
        <p:spPr>
          <a:xfrm>
            <a:off x="10107695" y="3759039"/>
            <a:ext cx="7585368" cy="6049331"/>
          </a:xfrm>
          <a:custGeom>
            <a:avLst/>
            <a:gdLst/>
            <a:ahLst/>
            <a:cxnLst/>
            <a:rect l="l" t="t" r="r" b="b"/>
            <a:pathLst>
              <a:path w="7585368" h="6049331">
                <a:moveTo>
                  <a:pt x="0" y="0"/>
                </a:moveTo>
                <a:lnTo>
                  <a:pt x="7585368" y="0"/>
                </a:lnTo>
                <a:lnTo>
                  <a:pt x="7585368" y="6049331"/>
                </a:lnTo>
                <a:lnTo>
                  <a:pt x="0" y="6049331"/>
                </a:lnTo>
                <a:lnTo>
                  <a:pt x="0" y="0"/>
                </a:lnTo>
                <a:close/>
              </a:path>
            </a:pathLst>
          </a:custGeom>
          <a:blipFill>
            <a:blip r:embed="rId4"/>
            <a:stretch>
              <a:fillRect/>
            </a:stretch>
          </a:blipFill>
        </p:spPr>
        <p:txBody>
          <a:bodyPr/>
          <a:lstStyle/>
          <a:p>
            <a:endParaRPr lang="en-GB"/>
          </a:p>
        </p:txBody>
      </p:sp>
      <p:sp>
        <p:nvSpPr>
          <p:cNvPr id="13" name="Freeform 13"/>
          <p:cNvSpPr/>
          <p:nvPr/>
        </p:nvSpPr>
        <p:spPr>
          <a:xfrm>
            <a:off x="3317260" y="6411485"/>
            <a:ext cx="3533820" cy="3396885"/>
          </a:xfrm>
          <a:custGeom>
            <a:avLst/>
            <a:gdLst/>
            <a:ahLst/>
            <a:cxnLst/>
            <a:rect l="l" t="t" r="r" b="b"/>
            <a:pathLst>
              <a:path w="3533820" h="3396885">
                <a:moveTo>
                  <a:pt x="0" y="0"/>
                </a:moveTo>
                <a:lnTo>
                  <a:pt x="3533820" y="0"/>
                </a:lnTo>
                <a:lnTo>
                  <a:pt x="3533820" y="3396885"/>
                </a:lnTo>
                <a:lnTo>
                  <a:pt x="0" y="3396885"/>
                </a:lnTo>
                <a:lnTo>
                  <a:pt x="0" y="0"/>
                </a:lnTo>
                <a:close/>
              </a:path>
            </a:pathLst>
          </a:custGeom>
          <a:blipFill>
            <a:blip>
              <a:extLst>
                <a:ext uri="{96DAC541-7B7A-43D3-8B79-37D633B846F1}">
                  <asvg:svgBlip xmlns:asvg="http://schemas.microsoft.com/office/drawing/2016/SVG/main" r:embed="rId5"/>
                </a:ext>
              </a:extLst>
            </a:blip>
            <a:stretch>
              <a:fillRect/>
            </a:stretch>
          </a:blipFill>
        </p:spPr>
        <p:txBody>
          <a:bodyPr/>
          <a:lstStyle/>
          <a:p>
            <a:endParaRPr lang="en-GB"/>
          </a:p>
        </p:txBody>
      </p:sp>
      <p:sp>
        <p:nvSpPr>
          <p:cNvPr id="14" name="TextBox 14"/>
          <p:cNvSpPr txBox="1"/>
          <p:nvPr/>
        </p:nvSpPr>
        <p:spPr>
          <a:xfrm>
            <a:off x="1028700" y="2602837"/>
            <a:ext cx="12068471" cy="1662117"/>
          </a:xfrm>
          <a:prstGeom prst="rect">
            <a:avLst/>
          </a:prstGeom>
        </p:spPr>
        <p:txBody>
          <a:bodyPr lIns="0" tIns="0" rIns="0" bIns="0" rtlCol="0" anchor="t">
            <a:spAutoFit/>
          </a:bodyPr>
          <a:lstStyle/>
          <a:p>
            <a:pPr algn="just">
              <a:lnSpc>
                <a:spcPts val="4462"/>
              </a:lnSpc>
            </a:pPr>
            <a:r>
              <a:rPr lang="en-US" sz="3187">
                <a:solidFill>
                  <a:srgbClr val="000000"/>
                </a:solidFill>
                <a:latin typeface="Canva Sans"/>
                <a:ea typeface="Canva Sans"/>
                <a:cs typeface="Canva Sans"/>
                <a:sym typeface="Canva Sans"/>
              </a:rPr>
              <a:t>Applicants must define </a:t>
            </a:r>
            <a:r>
              <a:rPr lang="en-US" sz="3187" b="1">
                <a:solidFill>
                  <a:srgbClr val="000000"/>
                </a:solidFill>
                <a:latin typeface="Canva Sans Bold"/>
                <a:ea typeface="Canva Sans Bold"/>
                <a:cs typeface="Canva Sans Bold"/>
                <a:sym typeface="Canva Sans Bold"/>
              </a:rPr>
              <a:t>3–5 measurable</a:t>
            </a:r>
            <a:r>
              <a:rPr lang="en-US" sz="3187">
                <a:solidFill>
                  <a:srgbClr val="000000"/>
                </a:solidFill>
                <a:latin typeface="Canva Sans"/>
                <a:ea typeface="Canva Sans"/>
                <a:cs typeface="Canva Sans"/>
                <a:sym typeface="Canva Sans"/>
              </a:rPr>
              <a:t>, time-bound KPIs tied to MVP development and market readiness.</a:t>
            </a:r>
          </a:p>
          <a:p>
            <a:pPr algn="just">
              <a:lnSpc>
                <a:spcPts val="4462"/>
              </a:lnSpc>
              <a:spcBef>
                <a:spcPct val="0"/>
              </a:spcBef>
            </a:pPr>
            <a:endParaRPr lang="en-US" sz="3187">
              <a:solidFill>
                <a:srgbClr val="000000"/>
              </a:solidFill>
              <a:latin typeface="Canva Sans"/>
              <a:ea typeface="Canva Sans"/>
              <a:cs typeface="Canva Sans"/>
              <a:sym typeface="Canva Sans"/>
            </a:endParaRPr>
          </a:p>
        </p:txBody>
      </p:sp>
      <p:sp>
        <p:nvSpPr>
          <p:cNvPr id="15" name="TextBox 19">
            <a:extLst>
              <a:ext uri="{FF2B5EF4-FFF2-40B4-BE49-F238E27FC236}">
                <a16:creationId xmlns:a16="http://schemas.microsoft.com/office/drawing/2014/main" id="{78BC4693-FED0-A76A-ACCB-A0A6B76072D9}"/>
              </a:ext>
            </a:extLst>
          </p:cNvPr>
          <p:cNvSpPr txBox="1"/>
          <p:nvPr/>
        </p:nvSpPr>
        <p:spPr>
          <a:xfrm>
            <a:off x="6561608" y="10082214"/>
            <a:ext cx="5401791" cy="167738"/>
          </a:xfrm>
          <a:prstGeom prst="rect">
            <a:avLst/>
          </a:prstGeom>
        </p:spPr>
        <p:txBody>
          <a:bodyPr wrap="square" lIns="0" tIns="0" rIns="0" bIns="0" rtlCol="0" anchor="t">
            <a:spAutoFit/>
          </a:bodyPr>
          <a:lstStyle/>
          <a:p>
            <a:pPr algn="ctr">
              <a:lnSpc>
                <a:spcPts val="1399"/>
              </a:lnSpc>
              <a:spcBef>
                <a:spcPct val="0"/>
              </a:spcBef>
            </a:pPr>
            <a:r>
              <a:rPr lang="en-US" sz="999" dirty="0">
                <a:solidFill>
                  <a:srgbClr val="000000"/>
                </a:solidFill>
                <a:latin typeface="Canva Sans"/>
                <a:ea typeface="Canva Sans"/>
                <a:cs typeface="Canva Sans"/>
                <a:sym typeface="Canva Sans"/>
              </a:rPr>
              <a:t>The information shared in this session does not supersede the Rules of Participation.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696238" y="816400"/>
            <a:ext cx="16563062" cy="8654200"/>
          </a:xfrm>
          <a:custGeom>
            <a:avLst/>
            <a:gdLst/>
            <a:ahLst/>
            <a:cxnLst/>
            <a:rect l="l" t="t" r="r" b="b"/>
            <a:pathLst>
              <a:path w="16563062" h="8654200">
                <a:moveTo>
                  <a:pt x="0" y="0"/>
                </a:moveTo>
                <a:lnTo>
                  <a:pt x="16563062" y="0"/>
                </a:lnTo>
                <a:lnTo>
                  <a:pt x="16563062" y="8654200"/>
                </a:lnTo>
                <a:lnTo>
                  <a:pt x="0" y="8654200"/>
                </a:lnTo>
                <a:lnTo>
                  <a:pt x="0" y="0"/>
                </a:lnTo>
                <a:close/>
              </a:path>
            </a:pathLst>
          </a:custGeom>
          <a:blipFill>
            <a:blip r:embed="rId2"/>
            <a:stretch>
              <a:fillRect/>
            </a:stretch>
          </a:blipFill>
        </p:spPr>
        <p:txBody>
          <a:bodyPr/>
          <a:lstStyle/>
          <a:p>
            <a:endParaRPr lang="en-GB"/>
          </a:p>
        </p:txBody>
      </p:sp>
      <p:sp>
        <p:nvSpPr>
          <p:cNvPr id="3" name="TextBox 4">
            <a:extLst>
              <a:ext uri="{FF2B5EF4-FFF2-40B4-BE49-F238E27FC236}">
                <a16:creationId xmlns:a16="http://schemas.microsoft.com/office/drawing/2014/main" id="{D061311E-E28D-F38F-ACA1-2CF40C2EDF0C}"/>
              </a:ext>
            </a:extLst>
          </p:cNvPr>
          <p:cNvSpPr txBox="1"/>
          <p:nvPr/>
        </p:nvSpPr>
        <p:spPr>
          <a:xfrm>
            <a:off x="13144500" y="9639300"/>
            <a:ext cx="4114800" cy="576263"/>
          </a:xfrm>
          <a:prstGeom prst="rect">
            <a:avLst/>
          </a:prstGeom>
        </p:spPr>
        <p:txBody>
          <a:bodyPr lIns="0" tIns="0" rIns="0" bIns="0" rtlCol="0" anchor="ctr"/>
          <a:lstStyle/>
          <a:p>
            <a:pPr algn="r">
              <a:lnSpc>
                <a:spcPts val="2160"/>
              </a:lnSpc>
            </a:pPr>
            <a:r>
              <a:rPr lang="en-US" sz="1800" dirty="0">
                <a:solidFill>
                  <a:srgbClr val="898989"/>
                </a:solidFill>
                <a:latin typeface="Calibri (MS)"/>
                <a:ea typeface="Calibri (MS)"/>
                <a:cs typeface="Calibri (MS)"/>
                <a:sym typeface="Calibri (MS)"/>
              </a:rPr>
              <a:t>7</a:t>
            </a:r>
          </a:p>
        </p:txBody>
      </p:sp>
      <p:sp>
        <p:nvSpPr>
          <p:cNvPr id="4" name="TextBox 19">
            <a:extLst>
              <a:ext uri="{FF2B5EF4-FFF2-40B4-BE49-F238E27FC236}">
                <a16:creationId xmlns:a16="http://schemas.microsoft.com/office/drawing/2014/main" id="{C8FA3B0F-E521-1C50-F547-D2E81D6526BE}"/>
              </a:ext>
            </a:extLst>
          </p:cNvPr>
          <p:cNvSpPr txBox="1"/>
          <p:nvPr/>
        </p:nvSpPr>
        <p:spPr>
          <a:xfrm>
            <a:off x="6561608" y="10082214"/>
            <a:ext cx="5401791" cy="167738"/>
          </a:xfrm>
          <a:prstGeom prst="rect">
            <a:avLst/>
          </a:prstGeom>
        </p:spPr>
        <p:txBody>
          <a:bodyPr wrap="square" lIns="0" tIns="0" rIns="0" bIns="0" rtlCol="0" anchor="t">
            <a:spAutoFit/>
          </a:bodyPr>
          <a:lstStyle/>
          <a:p>
            <a:pPr algn="ctr">
              <a:lnSpc>
                <a:spcPts val="1399"/>
              </a:lnSpc>
              <a:spcBef>
                <a:spcPct val="0"/>
              </a:spcBef>
            </a:pPr>
            <a:r>
              <a:rPr lang="en-US" sz="999" dirty="0">
                <a:solidFill>
                  <a:srgbClr val="000000"/>
                </a:solidFill>
                <a:latin typeface="Canva Sans"/>
                <a:ea typeface="Canva Sans"/>
                <a:cs typeface="Canva Sans"/>
                <a:sym typeface="Canva Sans"/>
              </a:rPr>
              <a:t>The information shared in this session does not supersede the Rules of Participation.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778716" y="0"/>
            <a:ext cx="19845431" cy="10287000"/>
          </a:xfrm>
          <a:custGeom>
            <a:avLst/>
            <a:gdLst/>
            <a:ahLst/>
            <a:cxnLst/>
            <a:rect l="l" t="t" r="r" b="b"/>
            <a:pathLst>
              <a:path w="19845431" h="10287000">
                <a:moveTo>
                  <a:pt x="0" y="0"/>
                </a:moveTo>
                <a:lnTo>
                  <a:pt x="19845431" y="0"/>
                </a:lnTo>
                <a:lnTo>
                  <a:pt x="19845431" y="10287000"/>
                </a:lnTo>
                <a:lnTo>
                  <a:pt x="0" y="10287000"/>
                </a:lnTo>
                <a:lnTo>
                  <a:pt x="0" y="0"/>
                </a:lnTo>
                <a:close/>
              </a:path>
            </a:pathLst>
          </a:custGeom>
          <a:blipFill>
            <a:blip>
              <a:extLst>
                <a:ext uri="{96DAC541-7B7A-43D3-8B79-37D633B846F1}">
                  <asvg:svgBlip xmlns:asvg="http://schemas.microsoft.com/office/drawing/2016/SVG/main" r:embed="rId2"/>
                </a:ext>
              </a:extLst>
            </a:blip>
            <a:stretch>
              <a:fillRect/>
            </a:stretch>
          </a:blipFill>
        </p:spPr>
        <p:txBody>
          <a:bodyPr/>
          <a:lstStyle/>
          <a:p>
            <a:endParaRPr lang="en-GB"/>
          </a:p>
        </p:txBody>
      </p:sp>
      <p:grpSp>
        <p:nvGrpSpPr>
          <p:cNvPr id="3" name="Group 3"/>
          <p:cNvGrpSpPr/>
          <p:nvPr/>
        </p:nvGrpSpPr>
        <p:grpSpPr>
          <a:xfrm>
            <a:off x="-10664045" y="-3764152"/>
            <a:ext cx="29049528" cy="16340359"/>
            <a:chOff x="0" y="0"/>
            <a:chExt cx="24384000" cy="13716000"/>
          </a:xfrm>
        </p:grpSpPr>
        <p:sp>
          <p:nvSpPr>
            <p:cNvPr id="4" name="Freeform 4"/>
            <p:cNvSpPr/>
            <p:nvPr/>
          </p:nvSpPr>
          <p:spPr>
            <a:xfrm>
              <a:off x="0" y="0"/>
              <a:ext cx="24384000" cy="13716000"/>
            </a:xfrm>
            <a:custGeom>
              <a:avLst/>
              <a:gdLst/>
              <a:ahLst/>
              <a:cxnLst/>
              <a:rect l="l" t="t" r="r" b="b"/>
              <a:pathLst>
                <a:path w="24384000" h="13716000">
                  <a:moveTo>
                    <a:pt x="0" y="0"/>
                  </a:moveTo>
                  <a:lnTo>
                    <a:pt x="24384000" y="0"/>
                  </a:lnTo>
                  <a:lnTo>
                    <a:pt x="24384000" y="13716000"/>
                  </a:lnTo>
                  <a:lnTo>
                    <a:pt x="0" y="13716000"/>
                  </a:lnTo>
                  <a:lnTo>
                    <a:pt x="0" y="0"/>
                  </a:lnTo>
                  <a:close/>
                </a:path>
              </a:pathLst>
            </a:custGeom>
            <a:blipFill>
              <a:blip r:embed="rId3"/>
              <a:stretch>
                <a:fillRect t="-35717" b="-35717"/>
              </a:stretch>
            </a:blipFill>
          </p:spPr>
          <p:txBody>
            <a:bodyPr/>
            <a:lstStyle/>
            <a:p>
              <a:endParaRPr lang="en-GB"/>
            </a:p>
          </p:txBody>
        </p:sp>
      </p:grpSp>
      <p:sp>
        <p:nvSpPr>
          <p:cNvPr id="5" name="Freeform 5"/>
          <p:cNvSpPr/>
          <p:nvPr/>
        </p:nvSpPr>
        <p:spPr>
          <a:xfrm>
            <a:off x="1354710" y="1261645"/>
            <a:ext cx="15578580" cy="7763711"/>
          </a:xfrm>
          <a:custGeom>
            <a:avLst/>
            <a:gdLst/>
            <a:ahLst/>
            <a:cxnLst/>
            <a:rect l="l" t="t" r="r" b="b"/>
            <a:pathLst>
              <a:path w="15578580" h="7763711">
                <a:moveTo>
                  <a:pt x="0" y="0"/>
                </a:moveTo>
                <a:lnTo>
                  <a:pt x="15578580" y="0"/>
                </a:lnTo>
                <a:lnTo>
                  <a:pt x="15578580" y="7763710"/>
                </a:lnTo>
                <a:lnTo>
                  <a:pt x="0" y="7763710"/>
                </a:lnTo>
                <a:lnTo>
                  <a:pt x="0" y="0"/>
                </a:lnTo>
                <a:close/>
              </a:path>
            </a:pathLst>
          </a:custGeom>
          <a:blipFill>
            <a:blip>
              <a:extLst>
                <a:ext uri="{96DAC541-7B7A-43D3-8B79-37D633B846F1}">
                  <asvg:svgBlip xmlns:asvg="http://schemas.microsoft.com/office/drawing/2016/SVG/main" r:embed="rId4"/>
                </a:ext>
              </a:extLst>
            </a:blip>
            <a:stretch>
              <a:fillRect/>
            </a:stretch>
          </a:blipFill>
        </p:spPr>
        <p:txBody>
          <a:bodyPr/>
          <a:lstStyle/>
          <a:p>
            <a:endParaRPr lang="en-GB"/>
          </a:p>
        </p:txBody>
      </p:sp>
      <p:grpSp>
        <p:nvGrpSpPr>
          <p:cNvPr id="6" name="Group 6"/>
          <p:cNvGrpSpPr/>
          <p:nvPr/>
        </p:nvGrpSpPr>
        <p:grpSpPr>
          <a:xfrm>
            <a:off x="8686956" y="1728898"/>
            <a:ext cx="133350" cy="6763837"/>
            <a:chOff x="0" y="0"/>
            <a:chExt cx="177800" cy="9018449"/>
          </a:xfrm>
        </p:grpSpPr>
        <p:sp>
          <p:nvSpPr>
            <p:cNvPr id="7" name="Freeform 7"/>
            <p:cNvSpPr/>
            <p:nvPr/>
          </p:nvSpPr>
          <p:spPr>
            <a:xfrm>
              <a:off x="0" y="88900"/>
              <a:ext cx="177800" cy="8840597"/>
            </a:xfrm>
            <a:custGeom>
              <a:avLst/>
              <a:gdLst/>
              <a:ahLst/>
              <a:cxnLst/>
              <a:rect l="l" t="t" r="r" b="b"/>
              <a:pathLst>
                <a:path w="177800" h="8840597">
                  <a:moveTo>
                    <a:pt x="0" y="8840597"/>
                  </a:moveTo>
                  <a:lnTo>
                    <a:pt x="0" y="0"/>
                  </a:lnTo>
                  <a:lnTo>
                    <a:pt x="177800" y="0"/>
                  </a:lnTo>
                  <a:lnTo>
                    <a:pt x="177800" y="8840597"/>
                  </a:lnTo>
                  <a:close/>
                </a:path>
              </a:pathLst>
            </a:custGeom>
            <a:solidFill>
              <a:srgbClr val="D15353"/>
            </a:solidFill>
          </p:spPr>
          <p:txBody>
            <a:bodyPr/>
            <a:lstStyle/>
            <a:p>
              <a:endParaRPr lang="en-GB"/>
            </a:p>
          </p:txBody>
        </p:sp>
      </p:grpSp>
      <p:grpSp>
        <p:nvGrpSpPr>
          <p:cNvPr id="8" name="Group 8"/>
          <p:cNvGrpSpPr/>
          <p:nvPr/>
        </p:nvGrpSpPr>
        <p:grpSpPr>
          <a:xfrm>
            <a:off x="9144156" y="2787241"/>
            <a:ext cx="6644652" cy="4481550"/>
            <a:chOff x="0" y="0"/>
            <a:chExt cx="8859536" cy="5975400"/>
          </a:xfrm>
        </p:grpSpPr>
        <p:sp>
          <p:nvSpPr>
            <p:cNvPr id="9" name="Freeform 9"/>
            <p:cNvSpPr/>
            <p:nvPr/>
          </p:nvSpPr>
          <p:spPr>
            <a:xfrm>
              <a:off x="0" y="0"/>
              <a:ext cx="8859536" cy="5975400"/>
            </a:xfrm>
            <a:custGeom>
              <a:avLst/>
              <a:gdLst/>
              <a:ahLst/>
              <a:cxnLst/>
              <a:rect l="l" t="t" r="r" b="b"/>
              <a:pathLst>
                <a:path w="8859536" h="5975400">
                  <a:moveTo>
                    <a:pt x="0" y="0"/>
                  </a:moveTo>
                  <a:lnTo>
                    <a:pt x="8859536" y="0"/>
                  </a:lnTo>
                  <a:lnTo>
                    <a:pt x="8859536" y="5975400"/>
                  </a:lnTo>
                  <a:lnTo>
                    <a:pt x="0" y="5975400"/>
                  </a:lnTo>
                  <a:close/>
                </a:path>
              </a:pathLst>
            </a:custGeom>
          </p:spPr>
          <p:txBody>
            <a:bodyPr/>
            <a:lstStyle/>
            <a:p>
              <a:endParaRPr lang="en-GB"/>
            </a:p>
          </p:txBody>
        </p:sp>
        <p:sp>
          <p:nvSpPr>
            <p:cNvPr id="10" name="TextBox 10"/>
            <p:cNvSpPr txBox="1"/>
            <p:nvPr/>
          </p:nvSpPr>
          <p:spPr>
            <a:xfrm>
              <a:off x="0" y="-114300"/>
              <a:ext cx="8859536" cy="6089700"/>
            </a:xfrm>
            <a:prstGeom prst="rect">
              <a:avLst/>
            </a:prstGeom>
          </p:spPr>
          <p:txBody>
            <a:bodyPr lIns="0" tIns="0" rIns="0" bIns="0" rtlCol="0" anchor="t"/>
            <a:lstStyle/>
            <a:p>
              <a:pPr algn="l">
                <a:lnSpc>
                  <a:spcPts val="4174"/>
                </a:lnSpc>
              </a:pPr>
              <a:r>
                <a:rPr lang="en-US" sz="2499" spc="79">
                  <a:solidFill>
                    <a:srgbClr val="253439"/>
                  </a:solidFill>
                  <a:latin typeface="Red Hat Display"/>
                  <a:ea typeface="Red Hat Display"/>
                  <a:cs typeface="Red Hat Display"/>
                  <a:sym typeface="Red Hat Display"/>
                </a:rPr>
                <a:t>Application forms can be sent electronically to: </a:t>
              </a:r>
              <a:r>
                <a:rPr lang="en-US" sz="2499" b="1" u="sng" spc="79">
                  <a:solidFill>
                    <a:srgbClr val="253439"/>
                  </a:solidFill>
                  <a:latin typeface="Red Hat Display Bold"/>
                  <a:ea typeface="Red Hat Display Bold"/>
                  <a:cs typeface="Red Hat Display Bold"/>
                  <a:sym typeface="Red Hat Display Bold"/>
                </a:rPr>
                <a:t>gtm.xjenzamalta@gov.mt</a:t>
              </a:r>
              <a:r>
                <a:rPr lang="en-US" sz="2499" u="none" spc="79">
                  <a:solidFill>
                    <a:srgbClr val="253439"/>
                  </a:solidFill>
                  <a:latin typeface="Red Hat Display"/>
                  <a:ea typeface="Red Hat Display"/>
                  <a:cs typeface="Red Hat Display"/>
                  <a:sym typeface="Red Hat Display"/>
                </a:rPr>
                <a:t> </a:t>
              </a:r>
            </a:p>
            <a:p>
              <a:pPr algn="l">
                <a:lnSpc>
                  <a:spcPts val="4174"/>
                </a:lnSpc>
              </a:pPr>
              <a:r>
                <a:rPr lang="en-US" sz="2499" spc="77">
                  <a:solidFill>
                    <a:srgbClr val="253439"/>
                  </a:solidFill>
                  <a:latin typeface="Red Hat Display"/>
                  <a:ea typeface="Red Hat Display"/>
                  <a:cs typeface="Red Hat Display"/>
                  <a:sym typeface="Red Hat Display"/>
                </a:rPr>
                <a:t>In copy:</a:t>
              </a:r>
            </a:p>
            <a:p>
              <a:pPr algn="l">
                <a:lnSpc>
                  <a:spcPts val="4174"/>
                </a:lnSpc>
              </a:pPr>
              <a:r>
                <a:rPr lang="en-US" sz="2499" spc="77">
                  <a:solidFill>
                    <a:srgbClr val="253439"/>
                  </a:solidFill>
                  <a:latin typeface="Red Hat Display"/>
                  <a:ea typeface="Red Hat Display"/>
                  <a:cs typeface="Red Hat Display"/>
                  <a:sym typeface="Red Hat Display"/>
                </a:rPr>
                <a:t>Kyle Bonnici (</a:t>
              </a:r>
              <a:r>
                <a:rPr lang="en-US" sz="2499" u="sng" spc="77">
                  <a:solidFill>
                    <a:srgbClr val="253439"/>
                  </a:solidFill>
                  <a:latin typeface="Red Hat Display"/>
                  <a:ea typeface="Red Hat Display"/>
                  <a:cs typeface="Red Hat Display"/>
                  <a:sym typeface="Red Hat Display"/>
                  <a:hlinkClick r:id="rId5" tooltip="mailto:kyle.bonnici.4@gov.mt"/>
                </a:rPr>
                <a:t>kyle.bonnici.4@gov.mt</a:t>
              </a:r>
              <a:r>
                <a:rPr lang="en-US" sz="2499" spc="77">
                  <a:solidFill>
                    <a:srgbClr val="253439"/>
                  </a:solidFill>
                  <a:latin typeface="Red Hat Display"/>
                  <a:ea typeface="Red Hat Display"/>
                  <a:cs typeface="Red Hat Display"/>
                  <a:sym typeface="Red Hat Display"/>
                </a:rPr>
                <a:t>) </a:t>
              </a:r>
            </a:p>
            <a:p>
              <a:pPr algn="l">
                <a:lnSpc>
                  <a:spcPts val="4174"/>
                </a:lnSpc>
              </a:pPr>
              <a:r>
                <a:rPr lang="en-US" sz="2499" spc="79">
                  <a:solidFill>
                    <a:srgbClr val="253439"/>
                  </a:solidFill>
                  <a:latin typeface="Red Hat Display"/>
                  <a:ea typeface="Red Hat Display"/>
                  <a:cs typeface="Red Hat Display"/>
                  <a:sym typeface="Red Hat Display"/>
                </a:rPr>
                <a:t>Mariah Vella (</a:t>
              </a:r>
              <a:r>
                <a:rPr lang="en-US" sz="2499" u="sng" spc="79">
                  <a:solidFill>
                    <a:srgbClr val="253439"/>
                  </a:solidFill>
                  <a:latin typeface="Red Hat Display"/>
                  <a:ea typeface="Red Hat Display"/>
                  <a:cs typeface="Red Hat Display"/>
                  <a:sym typeface="Red Hat Display"/>
                  <a:hlinkClick r:id="rId6" tooltip="mailto:mariah.vella.5@gov.mt"/>
                </a:rPr>
                <a:t>mariah.vella.5@gov.mt</a:t>
              </a:r>
              <a:r>
                <a:rPr lang="en-US" sz="2499" spc="79">
                  <a:solidFill>
                    <a:srgbClr val="253439"/>
                  </a:solidFill>
                  <a:latin typeface="Red Hat Display"/>
                  <a:ea typeface="Red Hat Display"/>
                  <a:cs typeface="Red Hat Display"/>
                  <a:sym typeface="Red Hat Display"/>
                </a:rPr>
                <a:t>)  </a:t>
              </a:r>
            </a:p>
            <a:p>
              <a:pPr algn="l">
                <a:lnSpc>
                  <a:spcPts val="4174"/>
                </a:lnSpc>
              </a:pPr>
              <a:endParaRPr lang="en-US" sz="2499" spc="79">
                <a:solidFill>
                  <a:srgbClr val="253439"/>
                </a:solidFill>
                <a:latin typeface="Red Hat Display"/>
                <a:ea typeface="Red Hat Display"/>
                <a:cs typeface="Red Hat Display"/>
                <a:sym typeface="Red Hat Display"/>
              </a:endParaRPr>
            </a:p>
            <a:p>
              <a:pPr algn="l">
                <a:lnSpc>
                  <a:spcPts val="4174"/>
                </a:lnSpc>
              </a:pPr>
              <a:r>
                <a:rPr lang="en-US" sz="2499" b="1" spc="79">
                  <a:solidFill>
                    <a:srgbClr val="253439"/>
                  </a:solidFill>
                  <a:latin typeface="Red Hat Display Bold"/>
                  <a:ea typeface="Red Hat Display Bold"/>
                  <a:cs typeface="Red Hat Display Bold"/>
                  <a:sym typeface="Red Hat Display Bold"/>
                </a:rPr>
                <a:t>Email Subject: </a:t>
              </a:r>
            </a:p>
            <a:p>
              <a:pPr algn="l">
                <a:lnSpc>
                  <a:spcPts val="4174"/>
                </a:lnSpc>
              </a:pPr>
              <a:r>
                <a:rPr lang="en-US" sz="2499" spc="79">
                  <a:solidFill>
                    <a:srgbClr val="253439"/>
                  </a:solidFill>
                  <a:latin typeface="Red Hat Display"/>
                  <a:ea typeface="Red Hat Display"/>
                  <a:cs typeface="Red Hat Display"/>
                  <a:sym typeface="Red Hat Display"/>
                </a:rPr>
                <a:t>Prototype to MVP Application Submission</a:t>
              </a:r>
            </a:p>
          </p:txBody>
        </p:sp>
      </p:grpSp>
      <p:grpSp>
        <p:nvGrpSpPr>
          <p:cNvPr id="11" name="Group 11"/>
          <p:cNvGrpSpPr/>
          <p:nvPr/>
        </p:nvGrpSpPr>
        <p:grpSpPr>
          <a:xfrm>
            <a:off x="1623645" y="3936336"/>
            <a:ext cx="6739460" cy="2183359"/>
            <a:chOff x="0" y="0"/>
            <a:chExt cx="8985947" cy="2911145"/>
          </a:xfrm>
        </p:grpSpPr>
        <p:sp>
          <p:nvSpPr>
            <p:cNvPr id="12" name="Freeform 12"/>
            <p:cNvSpPr/>
            <p:nvPr/>
          </p:nvSpPr>
          <p:spPr>
            <a:xfrm>
              <a:off x="0" y="0"/>
              <a:ext cx="8985947" cy="2911145"/>
            </a:xfrm>
            <a:custGeom>
              <a:avLst/>
              <a:gdLst/>
              <a:ahLst/>
              <a:cxnLst/>
              <a:rect l="l" t="t" r="r" b="b"/>
              <a:pathLst>
                <a:path w="8985947" h="2911145">
                  <a:moveTo>
                    <a:pt x="0" y="0"/>
                  </a:moveTo>
                  <a:lnTo>
                    <a:pt x="8985947" y="0"/>
                  </a:lnTo>
                  <a:lnTo>
                    <a:pt x="8985947" y="2911145"/>
                  </a:lnTo>
                  <a:lnTo>
                    <a:pt x="0" y="2911145"/>
                  </a:lnTo>
                  <a:close/>
                </a:path>
              </a:pathLst>
            </a:custGeom>
          </p:spPr>
          <p:txBody>
            <a:bodyPr/>
            <a:lstStyle/>
            <a:p>
              <a:endParaRPr lang="en-GB"/>
            </a:p>
          </p:txBody>
        </p:sp>
        <p:sp>
          <p:nvSpPr>
            <p:cNvPr id="13" name="TextBox 13"/>
            <p:cNvSpPr txBox="1"/>
            <p:nvPr/>
          </p:nvSpPr>
          <p:spPr>
            <a:xfrm>
              <a:off x="0" y="66675"/>
              <a:ext cx="8985947" cy="2844470"/>
            </a:xfrm>
            <a:prstGeom prst="rect">
              <a:avLst/>
            </a:prstGeom>
          </p:spPr>
          <p:txBody>
            <a:bodyPr lIns="0" tIns="0" rIns="0" bIns="0" rtlCol="0" anchor="t"/>
            <a:lstStyle/>
            <a:p>
              <a:pPr algn="ctr">
                <a:lnSpc>
                  <a:spcPts val="7260"/>
                </a:lnSpc>
              </a:pPr>
              <a:r>
                <a:rPr lang="en-US" sz="6600" b="1" spc="211">
                  <a:solidFill>
                    <a:srgbClr val="253439"/>
                  </a:solidFill>
                  <a:latin typeface="Red Hat Display Bold"/>
                  <a:ea typeface="Red Hat Display Bold"/>
                  <a:cs typeface="Red Hat Display Bold"/>
                  <a:sym typeface="Red Hat Display Bold"/>
                </a:rPr>
                <a:t>Application Submission</a:t>
              </a:r>
            </a:p>
          </p:txBody>
        </p:sp>
      </p:grpSp>
      <p:sp>
        <p:nvSpPr>
          <p:cNvPr id="15" name="TextBox 19">
            <a:extLst>
              <a:ext uri="{FF2B5EF4-FFF2-40B4-BE49-F238E27FC236}">
                <a16:creationId xmlns:a16="http://schemas.microsoft.com/office/drawing/2014/main" id="{F9D0FAAF-E9AF-936D-131D-C65B34FCB684}"/>
              </a:ext>
            </a:extLst>
          </p:cNvPr>
          <p:cNvSpPr txBox="1"/>
          <p:nvPr/>
        </p:nvSpPr>
        <p:spPr>
          <a:xfrm>
            <a:off x="5791200" y="10119262"/>
            <a:ext cx="5401791" cy="167738"/>
          </a:xfrm>
          <a:prstGeom prst="rect">
            <a:avLst/>
          </a:prstGeom>
        </p:spPr>
        <p:txBody>
          <a:bodyPr wrap="square" lIns="0" tIns="0" rIns="0" bIns="0" rtlCol="0" anchor="t">
            <a:spAutoFit/>
          </a:bodyPr>
          <a:lstStyle/>
          <a:p>
            <a:pPr algn="ctr">
              <a:lnSpc>
                <a:spcPts val="1399"/>
              </a:lnSpc>
              <a:spcBef>
                <a:spcPct val="0"/>
              </a:spcBef>
            </a:pPr>
            <a:r>
              <a:rPr lang="en-US" sz="999" dirty="0">
                <a:solidFill>
                  <a:srgbClr val="000000"/>
                </a:solidFill>
                <a:latin typeface="Canva Sans"/>
                <a:ea typeface="Canva Sans"/>
                <a:cs typeface="Canva Sans"/>
                <a:sym typeface="Canva Sans"/>
              </a:rPr>
              <a:t>The information shared in this session does not supersede the Rules of Participation.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grpSp>
        <p:nvGrpSpPr>
          <p:cNvPr id="2" name="Group 2"/>
          <p:cNvGrpSpPr/>
          <p:nvPr/>
        </p:nvGrpSpPr>
        <p:grpSpPr>
          <a:xfrm>
            <a:off x="17125950" y="1028700"/>
            <a:ext cx="133350" cy="1709431"/>
            <a:chOff x="0" y="0"/>
            <a:chExt cx="177800" cy="2279241"/>
          </a:xfrm>
        </p:grpSpPr>
        <p:sp>
          <p:nvSpPr>
            <p:cNvPr id="3" name="Freeform 3"/>
            <p:cNvSpPr/>
            <p:nvPr/>
          </p:nvSpPr>
          <p:spPr>
            <a:xfrm>
              <a:off x="0" y="88900"/>
              <a:ext cx="177800" cy="2101469"/>
            </a:xfrm>
            <a:custGeom>
              <a:avLst/>
              <a:gdLst/>
              <a:ahLst/>
              <a:cxnLst/>
              <a:rect l="l" t="t" r="r" b="b"/>
              <a:pathLst>
                <a:path w="177800" h="2101469">
                  <a:moveTo>
                    <a:pt x="177800" y="0"/>
                  </a:moveTo>
                  <a:lnTo>
                    <a:pt x="177800" y="2101469"/>
                  </a:lnTo>
                  <a:lnTo>
                    <a:pt x="0" y="2101469"/>
                  </a:lnTo>
                  <a:lnTo>
                    <a:pt x="0" y="0"/>
                  </a:lnTo>
                  <a:close/>
                </a:path>
              </a:pathLst>
            </a:custGeom>
            <a:solidFill>
              <a:srgbClr val="D15353"/>
            </a:solidFill>
          </p:spPr>
          <p:txBody>
            <a:bodyPr/>
            <a:lstStyle/>
            <a:p>
              <a:endParaRPr lang="en-GB"/>
            </a:p>
          </p:txBody>
        </p:sp>
      </p:grpSp>
      <p:sp>
        <p:nvSpPr>
          <p:cNvPr id="4" name="Freeform 4"/>
          <p:cNvSpPr/>
          <p:nvPr/>
        </p:nvSpPr>
        <p:spPr>
          <a:xfrm>
            <a:off x="16106250" y="5058190"/>
            <a:ext cx="583465" cy="583465"/>
          </a:xfrm>
          <a:custGeom>
            <a:avLst/>
            <a:gdLst/>
            <a:ahLst/>
            <a:cxnLst/>
            <a:rect l="l" t="t" r="r" b="b"/>
            <a:pathLst>
              <a:path w="583465" h="583465">
                <a:moveTo>
                  <a:pt x="0" y="0"/>
                </a:moveTo>
                <a:lnTo>
                  <a:pt x="583465" y="0"/>
                </a:lnTo>
                <a:lnTo>
                  <a:pt x="583465" y="583465"/>
                </a:lnTo>
                <a:lnTo>
                  <a:pt x="0" y="583465"/>
                </a:lnTo>
                <a:lnTo>
                  <a:pt x="0" y="0"/>
                </a:lnTo>
                <a:close/>
              </a:path>
            </a:pathLst>
          </a:custGeom>
          <a:blipFill>
            <a:blip>
              <a:extLst>
                <a:ext uri="{96DAC541-7B7A-43D3-8B79-37D633B846F1}">
                  <asvg:svgBlip xmlns:asvg="http://schemas.microsoft.com/office/drawing/2016/SVG/main" r:embed="rId2"/>
                </a:ext>
              </a:extLst>
            </a:blip>
            <a:stretch>
              <a:fillRect/>
            </a:stretch>
          </a:blipFill>
        </p:spPr>
        <p:txBody>
          <a:bodyPr/>
          <a:lstStyle/>
          <a:p>
            <a:endParaRPr lang="en-GB"/>
          </a:p>
        </p:txBody>
      </p:sp>
      <p:sp>
        <p:nvSpPr>
          <p:cNvPr id="5" name="Freeform 5"/>
          <p:cNvSpPr/>
          <p:nvPr/>
        </p:nvSpPr>
        <p:spPr>
          <a:xfrm>
            <a:off x="16228609" y="5167197"/>
            <a:ext cx="351458" cy="352741"/>
          </a:xfrm>
          <a:custGeom>
            <a:avLst/>
            <a:gdLst/>
            <a:ahLst/>
            <a:cxnLst/>
            <a:rect l="l" t="t" r="r" b="b"/>
            <a:pathLst>
              <a:path w="351458" h="352741">
                <a:moveTo>
                  <a:pt x="0" y="0"/>
                </a:moveTo>
                <a:lnTo>
                  <a:pt x="351458" y="0"/>
                </a:lnTo>
                <a:lnTo>
                  <a:pt x="351458" y="352741"/>
                </a:lnTo>
                <a:lnTo>
                  <a:pt x="0" y="352741"/>
                </a:lnTo>
                <a:lnTo>
                  <a:pt x="0" y="0"/>
                </a:lnTo>
                <a:close/>
              </a:path>
            </a:pathLst>
          </a:custGeom>
          <a:blipFill>
            <a:blip>
              <a:extLst>
                <a:ext uri="{96DAC541-7B7A-43D3-8B79-37D633B846F1}">
                  <asvg:svgBlip xmlns:asvg="http://schemas.microsoft.com/office/drawing/2016/SVG/main" r:embed="rId3"/>
                </a:ext>
              </a:extLst>
            </a:blip>
            <a:stretch>
              <a:fillRect t="-1164" b="-1164"/>
            </a:stretch>
          </a:blipFill>
        </p:spPr>
        <p:txBody>
          <a:bodyPr/>
          <a:lstStyle/>
          <a:p>
            <a:endParaRPr lang="en-GB"/>
          </a:p>
        </p:txBody>
      </p:sp>
      <p:sp>
        <p:nvSpPr>
          <p:cNvPr id="6" name="Freeform 6"/>
          <p:cNvSpPr/>
          <p:nvPr/>
        </p:nvSpPr>
        <p:spPr>
          <a:xfrm>
            <a:off x="16081846" y="7232505"/>
            <a:ext cx="583465" cy="583465"/>
          </a:xfrm>
          <a:custGeom>
            <a:avLst/>
            <a:gdLst/>
            <a:ahLst/>
            <a:cxnLst/>
            <a:rect l="l" t="t" r="r" b="b"/>
            <a:pathLst>
              <a:path w="583465" h="583465">
                <a:moveTo>
                  <a:pt x="0" y="0"/>
                </a:moveTo>
                <a:lnTo>
                  <a:pt x="583465" y="0"/>
                </a:lnTo>
                <a:lnTo>
                  <a:pt x="583465" y="583465"/>
                </a:lnTo>
                <a:lnTo>
                  <a:pt x="0" y="583465"/>
                </a:lnTo>
                <a:lnTo>
                  <a:pt x="0" y="0"/>
                </a:lnTo>
                <a:close/>
              </a:path>
            </a:pathLst>
          </a:custGeom>
          <a:blipFill>
            <a:blip>
              <a:extLst>
                <a:ext uri="{96DAC541-7B7A-43D3-8B79-37D633B846F1}">
                  <asvg:svgBlip xmlns:asvg="http://schemas.microsoft.com/office/drawing/2016/SVG/main" r:embed="rId2"/>
                </a:ext>
              </a:extLst>
            </a:blip>
            <a:stretch>
              <a:fillRect/>
            </a:stretch>
          </a:blipFill>
        </p:spPr>
        <p:txBody>
          <a:bodyPr/>
          <a:lstStyle/>
          <a:p>
            <a:endParaRPr lang="en-GB"/>
          </a:p>
        </p:txBody>
      </p:sp>
      <p:sp>
        <p:nvSpPr>
          <p:cNvPr id="7" name="Freeform 7"/>
          <p:cNvSpPr/>
          <p:nvPr/>
        </p:nvSpPr>
        <p:spPr>
          <a:xfrm>
            <a:off x="16255507" y="7330987"/>
            <a:ext cx="281662" cy="386500"/>
          </a:xfrm>
          <a:custGeom>
            <a:avLst/>
            <a:gdLst/>
            <a:ahLst/>
            <a:cxnLst/>
            <a:rect l="l" t="t" r="r" b="b"/>
            <a:pathLst>
              <a:path w="281662" h="386500">
                <a:moveTo>
                  <a:pt x="0" y="0"/>
                </a:moveTo>
                <a:lnTo>
                  <a:pt x="281662" y="0"/>
                </a:lnTo>
                <a:lnTo>
                  <a:pt x="281662" y="386500"/>
                </a:lnTo>
                <a:lnTo>
                  <a:pt x="0" y="386500"/>
                </a:lnTo>
                <a:lnTo>
                  <a:pt x="0" y="0"/>
                </a:lnTo>
                <a:close/>
              </a:path>
            </a:pathLst>
          </a:custGeom>
          <a:blipFill>
            <a:blip>
              <a:extLst>
                <a:ext uri="{96DAC541-7B7A-43D3-8B79-37D633B846F1}">
                  <asvg:svgBlip xmlns:asvg="http://schemas.microsoft.com/office/drawing/2016/SVG/main" r:embed="rId4"/>
                </a:ext>
              </a:extLst>
            </a:blip>
            <a:stretch>
              <a:fillRect l="-202" r="-202"/>
            </a:stretch>
          </a:blipFill>
        </p:spPr>
        <p:txBody>
          <a:bodyPr/>
          <a:lstStyle/>
          <a:p>
            <a:endParaRPr lang="en-GB"/>
          </a:p>
        </p:txBody>
      </p:sp>
      <p:sp>
        <p:nvSpPr>
          <p:cNvPr id="8" name="Freeform 8"/>
          <p:cNvSpPr/>
          <p:nvPr/>
        </p:nvSpPr>
        <p:spPr>
          <a:xfrm>
            <a:off x="16106250" y="5874776"/>
            <a:ext cx="583465" cy="583465"/>
          </a:xfrm>
          <a:custGeom>
            <a:avLst/>
            <a:gdLst/>
            <a:ahLst/>
            <a:cxnLst/>
            <a:rect l="l" t="t" r="r" b="b"/>
            <a:pathLst>
              <a:path w="583465" h="583465">
                <a:moveTo>
                  <a:pt x="0" y="0"/>
                </a:moveTo>
                <a:lnTo>
                  <a:pt x="583465" y="0"/>
                </a:lnTo>
                <a:lnTo>
                  <a:pt x="583465" y="583465"/>
                </a:lnTo>
                <a:lnTo>
                  <a:pt x="0" y="583465"/>
                </a:lnTo>
                <a:lnTo>
                  <a:pt x="0" y="0"/>
                </a:lnTo>
                <a:close/>
              </a:path>
            </a:pathLst>
          </a:custGeom>
          <a:blipFill>
            <a:blip>
              <a:extLst>
                <a:ext uri="{96DAC541-7B7A-43D3-8B79-37D633B846F1}">
                  <asvg:svgBlip xmlns:asvg="http://schemas.microsoft.com/office/drawing/2016/SVG/main" r:embed="rId2"/>
                </a:ext>
              </a:extLst>
            </a:blip>
            <a:stretch>
              <a:fillRect/>
            </a:stretch>
          </a:blipFill>
        </p:spPr>
        <p:txBody>
          <a:bodyPr/>
          <a:lstStyle/>
          <a:p>
            <a:endParaRPr lang="en-GB"/>
          </a:p>
        </p:txBody>
      </p:sp>
      <p:sp>
        <p:nvSpPr>
          <p:cNvPr id="9" name="Freeform 9"/>
          <p:cNvSpPr/>
          <p:nvPr/>
        </p:nvSpPr>
        <p:spPr>
          <a:xfrm>
            <a:off x="16232806" y="6039473"/>
            <a:ext cx="330353" cy="254072"/>
          </a:xfrm>
          <a:custGeom>
            <a:avLst/>
            <a:gdLst/>
            <a:ahLst/>
            <a:cxnLst/>
            <a:rect l="l" t="t" r="r" b="b"/>
            <a:pathLst>
              <a:path w="330353" h="254072">
                <a:moveTo>
                  <a:pt x="0" y="0"/>
                </a:moveTo>
                <a:lnTo>
                  <a:pt x="330353" y="0"/>
                </a:lnTo>
                <a:lnTo>
                  <a:pt x="330353" y="254072"/>
                </a:lnTo>
                <a:lnTo>
                  <a:pt x="0" y="254072"/>
                </a:lnTo>
                <a:lnTo>
                  <a:pt x="0" y="0"/>
                </a:lnTo>
                <a:close/>
              </a:path>
            </a:pathLst>
          </a:custGeom>
          <a:blipFill>
            <a:blip>
              <a:extLst>
                <a:ext uri="{96DAC541-7B7A-43D3-8B79-37D633B846F1}">
                  <asvg:svgBlip xmlns:asvg="http://schemas.microsoft.com/office/drawing/2016/SVG/main" r:embed="rId5"/>
                </a:ext>
              </a:extLst>
            </a:blip>
            <a:stretch>
              <a:fillRect t="-151" b="-151"/>
            </a:stretch>
          </a:blipFill>
        </p:spPr>
        <p:txBody>
          <a:bodyPr/>
          <a:lstStyle/>
          <a:p>
            <a:endParaRPr lang="en-GB"/>
          </a:p>
        </p:txBody>
      </p:sp>
      <p:sp>
        <p:nvSpPr>
          <p:cNvPr id="10" name="Freeform 10"/>
          <p:cNvSpPr/>
          <p:nvPr/>
        </p:nvSpPr>
        <p:spPr>
          <a:xfrm>
            <a:off x="16129009" y="8539870"/>
            <a:ext cx="534657" cy="534657"/>
          </a:xfrm>
          <a:custGeom>
            <a:avLst/>
            <a:gdLst/>
            <a:ahLst/>
            <a:cxnLst/>
            <a:rect l="l" t="t" r="r" b="b"/>
            <a:pathLst>
              <a:path w="534657" h="534657">
                <a:moveTo>
                  <a:pt x="0" y="0"/>
                </a:moveTo>
                <a:lnTo>
                  <a:pt x="534657" y="0"/>
                </a:lnTo>
                <a:lnTo>
                  <a:pt x="534657" y="534657"/>
                </a:lnTo>
                <a:lnTo>
                  <a:pt x="0" y="534657"/>
                </a:lnTo>
                <a:lnTo>
                  <a:pt x="0" y="0"/>
                </a:lnTo>
                <a:close/>
              </a:path>
            </a:pathLst>
          </a:custGeom>
          <a:blipFill>
            <a:blip>
              <a:extLst>
                <a:ext uri="{96DAC541-7B7A-43D3-8B79-37D633B846F1}">
                  <asvg:svgBlip xmlns:asvg="http://schemas.microsoft.com/office/drawing/2016/SVG/main" r:embed="rId2"/>
                </a:ext>
              </a:extLst>
            </a:blip>
            <a:stretch>
              <a:fillRect/>
            </a:stretch>
          </a:blipFill>
        </p:spPr>
        <p:txBody>
          <a:bodyPr/>
          <a:lstStyle/>
          <a:p>
            <a:endParaRPr lang="en-GB"/>
          </a:p>
        </p:txBody>
      </p:sp>
      <p:sp>
        <p:nvSpPr>
          <p:cNvPr id="11" name="Freeform 11"/>
          <p:cNvSpPr/>
          <p:nvPr/>
        </p:nvSpPr>
        <p:spPr>
          <a:xfrm>
            <a:off x="16275643" y="8627232"/>
            <a:ext cx="241389" cy="370654"/>
          </a:xfrm>
          <a:custGeom>
            <a:avLst/>
            <a:gdLst/>
            <a:ahLst/>
            <a:cxnLst/>
            <a:rect l="l" t="t" r="r" b="b"/>
            <a:pathLst>
              <a:path w="241389" h="370654">
                <a:moveTo>
                  <a:pt x="0" y="0"/>
                </a:moveTo>
                <a:lnTo>
                  <a:pt x="241389" y="0"/>
                </a:lnTo>
                <a:lnTo>
                  <a:pt x="241389" y="370654"/>
                </a:lnTo>
                <a:lnTo>
                  <a:pt x="0" y="370654"/>
                </a:lnTo>
                <a:lnTo>
                  <a:pt x="0" y="0"/>
                </a:lnTo>
                <a:close/>
              </a:path>
            </a:pathLst>
          </a:custGeom>
          <a:blipFill>
            <a:blip>
              <a:extLst>
                <a:ext uri="{96DAC541-7B7A-43D3-8B79-37D633B846F1}">
                  <asvg:svgBlip xmlns:asvg="http://schemas.microsoft.com/office/drawing/2016/SVG/main" r:embed="rId6"/>
                </a:ext>
              </a:extLst>
            </a:blip>
            <a:stretch>
              <a:fillRect l="-1183" r="-1183"/>
            </a:stretch>
          </a:blipFill>
        </p:spPr>
        <p:txBody>
          <a:bodyPr/>
          <a:lstStyle/>
          <a:p>
            <a:endParaRPr lang="en-GB"/>
          </a:p>
        </p:txBody>
      </p:sp>
      <p:grpSp>
        <p:nvGrpSpPr>
          <p:cNvPr id="12" name="Group 12"/>
          <p:cNvGrpSpPr/>
          <p:nvPr/>
        </p:nvGrpSpPr>
        <p:grpSpPr>
          <a:xfrm>
            <a:off x="-2277870" y="1028700"/>
            <a:ext cx="12863843" cy="9103643"/>
            <a:chOff x="0" y="0"/>
            <a:chExt cx="17151791" cy="12138191"/>
          </a:xfrm>
        </p:grpSpPr>
        <p:sp>
          <p:nvSpPr>
            <p:cNvPr id="13" name="Freeform 13"/>
            <p:cNvSpPr/>
            <p:nvPr/>
          </p:nvSpPr>
          <p:spPr>
            <a:xfrm>
              <a:off x="0" y="0"/>
              <a:ext cx="17151731" cy="12138152"/>
            </a:xfrm>
            <a:custGeom>
              <a:avLst/>
              <a:gdLst/>
              <a:ahLst/>
              <a:cxnLst/>
              <a:rect l="l" t="t" r="r" b="b"/>
              <a:pathLst>
                <a:path w="17151731" h="12138152">
                  <a:moveTo>
                    <a:pt x="0" y="0"/>
                  </a:moveTo>
                  <a:lnTo>
                    <a:pt x="17151731" y="0"/>
                  </a:lnTo>
                  <a:lnTo>
                    <a:pt x="17151731" y="12138152"/>
                  </a:lnTo>
                  <a:lnTo>
                    <a:pt x="0" y="12138152"/>
                  </a:lnTo>
                  <a:lnTo>
                    <a:pt x="0" y="0"/>
                  </a:lnTo>
                  <a:close/>
                </a:path>
              </a:pathLst>
            </a:custGeom>
            <a:blipFill>
              <a:blip r:embed="rId7"/>
              <a:stretch>
                <a:fillRect/>
              </a:stretch>
            </a:blipFill>
          </p:spPr>
          <p:txBody>
            <a:bodyPr/>
            <a:lstStyle/>
            <a:p>
              <a:endParaRPr lang="en-GB"/>
            </a:p>
          </p:txBody>
        </p:sp>
      </p:grpSp>
      <p:grpSp>
        <p:nvGrpSpPr>
          <p:cNvPr id="14" name="Group 14"/>
          <p:cNvGrpSpPr/>
          <p:nvPr/>
        </p:nvGrpSpPr>
        <p:grpSpPr>
          <a:xfrm>
            <a:off x="7756794" y="1181100"/>
            <a:ext cx="8995754" cy="1490356"/>
            <a:chOff x="0" y="0"/>
            <a:chExt cx="11994339" cy="1987141"/>
          </a:xfrm>
        </p:grpSpPr>
        <p:sp>
          <p:nvSpPr>
            <p:cNvPr id="15" name="Freeform 15"/>
            <p:cNvSpPr/>
            <p:nvPr/>
          </p:nvSpPr>
          <p:spPr>
            <a:xfrm>
              <a:off x="0" y="0"/>
              <a:ext cx="11994338" cy="1987141"/>
            </a:xfrm>
            <a:custGeom>
              <a:avLst/>
              <a:gdLst/>
              <a:ahLst/>
              <a:cxnLst/>
              <a:rect l="l" t="t" r="r" b="b"/>
              <a:pathLst>
                <a:path w="11994338" h="1987141">
                  <a:moveTo>
                    <a:pt x="0" y="0"/>
                  </a:moveTo>
                  <a:lnTo>
                    <a:pt x="11994338" y="0"/>
                  </a:lnTo>
                  <a:lnTo>
                    <a:pt x="11994338" y="1987141"/>
                  </a:lnTo>
                  <a:lnTo>
                    <a:pt x="0" y="1987141"/>
                  </a:lnTo>
                  <a:close/>
                </a:path>
              </a:pathLst>
            </a:custGeom>
          </p:spPr>
          <p:txBody>
            <a:bodyPr/>
            <a:lstStyle/>
            <a:p>
              <a:endParaRPr lang="en-GB"/>
            </a:p>
          </p:txBody>
        </p:sp>
        <p:sp>
          <p:nvSpPr>
            <p:cNvPr id="16" name="TextBox 16"/>
            <p:cNvSpPr txBox="1"/>
            <p:nvPr/>
          </p:nvSpPr>
          <p:spPr>
            <a:xfrm>
              <a:off x="0" y="95250"/>
              <a:ext cx="11994339" cy="1891891"/>
            </a:xfrm>
            <a:prstGeom prst="rect">
              <a:avLst/>
            </a:prstGeom>
          </p:spPr>
          <p:txBody>
            <a:bodyPr lIns="0" tIns="0" rIns="0" bIns="0" rtlCol="0" anchor="t"/>
            <a:lstStyle/>
            <a:p>
              <a:pPr algn="r">
                <a:lnSpc>
                  <a:spcPts val="11446"/>
                </a:lnSpc>
              </a:pPr>
              <a:r>
                <a:rPr lang="en-US" sz="10406" b="1" spc="416">
                  <a:solidFill>
                    <a:srgbClr val="FFFFFF"/>
                  </a:solidFill>
                  <a:latin typeface="Red Hat Display Bold"/>
                  <a:ea typeface="Red Hat Display Bold"/>
                  <a:cs typeface="Red Hat Display Bold"/>
                  <a:sym typeface="Red Hat Display Bold"/>
                </a:rPr>
                <a:t>CONTACT</a:t>
              </a:r>
            </a:p>
          </p:txBody>
        </p:sp>
      </p:grpSp>
      <p:grpSp>
        <p:nvGrpSpPr>
          <p:cNvPr id="17" name="Group 17"/>
          <p:cNvGrpSpPr/>
          <p:nvPr/>
        </p:nvGrpSpPr>
        <p:grpSpPr>
          <a:xfrm>
            <a:off x="10585973" y="5157139"/>
            <a:ext cx="5300334" cy="301572"/>
            <a:chOff x="0" y="0"/>
            <a:chExt cx="7067112" cy="402096"/>
          </a:xfrm>
        </p:grpSpPr>
        <p:sp>
          <p:nvSpPr>
            <p:cNvPr id="18" name="Freeform 18"/>
            <p:cNvSpPr/>
            <p:nvPr/>
          </p:nvSpPr>
          <p:spPr>
            <a:xfrm>
              <a:off x="0" y="0"/>
              <a:ext cx="7067112" cy="402096"/>
            </a:xfrm>
            <a:custGeom>
              <a:avLst/>
              <a:gdLst/>
              <a:ahLst/>
              <a:cxnLst/>
              <a:rect l="l" t="t" r="r" b="b"/>
              <a:pathLst>
                <a:path w="7067112" h="402096">
                  <a:moveTo>
                    <a:pt x="0" y="0"/>
                  </a:moveTo>
                  <a:lnTo>
                    <a:pt x="7067112" y="0"/>
                  </a:lnTo>
                  <a:lnTo>
                    <a:pt x="7067112" y="402096"/>
                  </a:lnTo>
                  <a:lnTo>
                    <a:pt x="0" y="402096"/>
                  </a:lnTo>
                  <a:close/>
                </a:path>
              </a:pathLst>
            </a:custGeom>
          </p:spPr>
          <p:txBody>
            <a:bodyPr/>
            <a:lstStyle/>
            <a:p>
              <a:endParaRPr lang="en-GB"/>
            </a:p>
          </p:txBody>
        </p:sp>
        <p:sp>
          <p:nvSpPr>
            <p:cNvPr id="19" name="TextBox 19"/>
            <p:cNvSpPr txBox="1"/>
            <p:nvPr/>
          </p:nvSpPr>
          <p:spPr>
            <a:xfrm>
              <a:off x="0" y="0"/>
              <a:ext cx="7067112" cy="402096"/>
            </a:xfrm>
            <a:prstGeom prst="rect">
              <a:avLst/>
            </a:prstGeom>
          </p:spPr>
          <p:txBody>
            <a:bodyPr lIns="0" tIns="0" rIns="0" bIns="0" rtlCol="0" anchor="t"/>
            <a:lstStyle/>
            <a:p>
              <a:pPr algn="r">
                <a:lnSpc>
                  <a:spcPts val="2200"/>
                </a:lnSpc>
              </a:pPr>
              <a:r>
                <a:rPr lang="en-US" sz="2000">
                  <a:solidFill>
                    <a:srgbClr val="FFFFFF"/>
                  </a:solidFill>
                  <a:latin typeface="Glacial Indifference"/>
                  <a:ea typeface="Glacial Indifference"/>
                  <a:cs typeface="Glacial Indifference"/>
                  <a:sym typeface="Glacial Indifference"/>
                </a:rPr>
                <a:t>xjenzamalta.mt</a:t>
              </a:r>
            </a:p>
          </p:txBody>
        </p:sp>
      </p:grpSp>
      <p:grpSp>
        <p:nvGrpSpPr>
          <p:cNvPr id="20" name="Group 20"/>
          <p:cNvGrpSpPr/>
          <p:nvPr/>
        </p:nvGrpSpPr>
        <p:grpSpPr>
          <a:xfrm>
            <a:off x="12130291" y="5690894"/>
            <a:ext cx="3761862" cy="1001522"/>
            <a:chOff x="0" y="0"/>
            <a:chExt cx="5015816" cy="1335363"/>
          </a:xfrm>
        </p:grpSpPr>
        <p:sp>
          <p:nvSpPr>
            <p:cNvPr id="21" name="Freeform 21"/>
            <p:cNvSpPr/>
            <p:nvPr/>
          </p:nvSpPr>
          <p:spPr>
            <a:xfrm>
              <a:off x="0" y="0"/>
              <a:ext cx="5015816" cy="1335363"/>
            </a:xfrm>
            <a:custGeom>
              <a:avLst/>
              <a:gdLst/>
              <a:ahLst/>
              <a:cxnLst/>
              <a:rect l="l" t="t" r="r" b="b"/>
              <a:pathLst>
                <a:path w="5015816" h="1335363">
                  <a:moveTo>
                    <a:pt x="0" y="0"/>
                  </a:moveTo>
                  <a:lnTo>
                    <a:pt x="5015816" y="0"/>
                  </a:lnTo>
                  <a:lnTo>
                    <a:pt x="5015816" y="1335363"/>
                  </a:lnTo>
                  <a:lnTo>
                    <a:pt x="0" y="1335363"/>
                  </a:lnTo>
                  <a:close/>
                </a:path>
              </a:pathLst>
            </a:custGeom>
          </p:spPr>
          <p:txBody>
            <a:bodyPr/>
            <a:lstStyle/>
            <a:p>
              <a:endParaRPr lang="en-GB"/>
            </a:p>
          </p:txBody>
        </p:sp>
        <p:sp>
          <p:nvSpPr>
            <p:cNvPr id="22" name="TextBox 22"/>
            <p:cNvSpPr txBox="1"/>
            <p:nvPr/>
          </p:nvSpPr>
          <p:spPr>
            <a:xfrm>
              <a:off x="0" y="-38100"/>
              <a:ext cx="5015816" cy="1373463"/>
            </a:xfrm>
            <a:prstGeom prst="rect">
              <a:avLst/>
            </a:prstGeom>
          </p:spPr>
          <p:txBody>
            <a:bodyPr lIns="0" tIns="0" rIns="0" bIns="0" rtlCol="0" anchor="t"/>
            <a:lstStyle/>
            <a:p>
              <a:pPr algn="r">
                <a:lnSpc>
                  <a:spcPts val="2600"/>
                </a:lnSpc>
              </a:pPr>
              <a:r>
                <a:rPr lang="en-US" sz="2000" spc="62">
                  <a:solidFill>
                    <a:srgbClr val="FFFFFF"/>
                  </a:solidFill>
                  <a:latin typeface="Glacial Indifference"/>
                  <a:ea typeface="Glacial Indifference"/>
                  <a:cs typeface="Glacial Indifference"/>
                  <a:sym typeface="Glacial Indifference"/>
                </a:rPr>
                <a:t>kyle.bonnici.4@gov.mt</a:t>
              </a:r>
            </a:p>
            <a:p>
              <a:pPr algn="r">
                <a:lnSpc>
                  <a:spcPts val="2600"/>
                </a:lnSpc>
              </a:pPr>
              <a:r>
                <a:rPr lang="en-US" sz="2000" spc="62">
                  <a:solidFill>
                    <a:srgbClr val="FFFFFF"/>
                  </a:solidFill>
                  <a:latin typeface="Glacial Indifference"/>
                  <a:ea typeface="Glacial Indifference"/>
                  <a:cs typeface="Glacial Indifference"/>
                  <a:sym typeface="Glacial Indifference"/>
                </a:rPr>
                <a:t> mariah.vella.5@gov.mt</a:t>
              </a:r>
            </a:p>
            <a:p>
              <a:pPr algn="r">
                <a:lnSpc>
                  <a:spcPts val="2600"/>
                </a:lnSpc>
              </a:pPr>
              <a:endParaRPr lang="en-US" sz="2000" spc="62">
                <a:solidFill>
                  <a:srgbClr val="FFFFFF"/>
                </a:solidFill>
                <a:latin typeface="Glacial Indifference"/>
                <a:ea typeface="Glacial Indifference"/>
                <a:cs typeface="Glacial Indifference"/>
                <a:sym typeface="Glacial Indifference"/>
              </a:endParaRPr>
            </a:p>
          </p:txBody>
        </p:sp>
      </p:grpSp>
      <p:grpSp>
        <p:nvGrpSpPr>
          <p:cNvPr id="23" name="Group 23"/>
          <p:cNvGrpSpPr/>
          <p:nvPr/>
        </p:nvGrpSpPr>
        <p:grpSpPr>
          <a:xfrm>
            <a:off x="12935178" y="7216726"/>
            <a:ext cx="2951129" cy="1001522"/>
            <a:chOff x="0" y="0"/>
            <a:chExt cx="3934839" cy="1335363"/>
          </a:xfrm>
        </p:grpSpPr>
        <p:sp>
          <p:nvSpPr>
            <p:cNvPr id="24" name="Freeform 24"/>
            <p:cNvSpPr/>
            <p:nvPr/>
          </p:nvSpPr>
          <p:spPr>
            <a:xfrm>
              <a:off x="0" y="0"/>
              <a:ext cx="3934839" cy="1335363"/>
            </a:xfrm>
            <a:custGeom>
              <a:avLst/>
              <a:gdLst/>
              <a:ahLst/>
              <a:cxnLst/>
              <a:rect l="l" t="t" r="r" b="b"/>
              <a:pathLst>
                <a:path w="3934839" h="1335363">
                  <a:moveTo>
                    <a:pt x="0" y="0"/>
                  </a:moveTo>
                  <a:lnTo>
                    <a:pt x="3934839" y="0"/>
                  </a:lnTo>
                  <a:lnTo>
                    <a:pt x="3934839" y="1335363"/>
                  </a:lnTo>
                  <a:lnTo>
                    <a:pt x="0" y="1335363"/>
                  </a:lnTo>
                  <a:close/>
                </a:path>
              </a:pathLst>
            </a:custGeom>
          </p:spPr>
          <p:txBody>
            <a:bodyPr/>
            <a:lstStyle/>
            <a:p>
              <a:endParaRPr lang="en-GB"/>
            </a:p>
          </p:txBody>
        </p:sp>
        <p:sp>
          <p:nvSpPr>
            <p:cNvPr id="25" name="TextBox 25"/>
            <p:cNvSpPr txBox="1"/>
            <p:nvPr/>
          </p:nvSpPr>
          <p:spPr>
            <a:xfrm>
              <a:off x="0" y="-38100"/>
              <a:ext cx="3934839" cy="1373463"/>
            </a:xfrm>
            <a:prstGeom prst="rect">
              <a:avLst/>
            </a:prstGeom>
          </p:spPr>
          <p:txBody>
            <a:bodyPr lIns="0" tIns="0" rIns="0" bIns="0" rtlCol="0" anchor="t"/>
            <a:lstStyle/>
            <a:p>
              <a:pPr algn="r">
                <a:lnSpc>
                  <a:spcPts val="2600"/>
                </a:lnSpc>
              </a:pPr>
              <a:r>
                <a:rPr lang="en-US" sz="2000">
                  <a:solidFill>
                    <a:srgbClr val="FFFFFF"/>
                  </a:solidFill>
                  <a:latin typeface="Glacial Indifference"/>
                  <a:ea typeface="Glacial Indifference"/>
                  <a:cs typeface="Glacial Indifference"/>
                  <a:sym typeface="Glacial Indifference"/>
                </a:rPr>
                <a:t>+356 23602209 </a:t>
              </a:r>
            </a:p>
            <a:p>
              <a:pPr algn="r">
                <a:lnSpc>
                  <a:spcPts val="2600"/>
                </a:lnSpc>
              </a:pPr>
              <a:r>
                <a:rPr lang="en-US" sz="2000">
                  <a:solidFill>
                    <a:srgbClr val="FFFFFF"/>
                  </a:solidFill>
                  <a:latin typeface="Glacial Indifference"/>
                  <a:ea typeface="Glacial Indifference"/>
                  <a:cs typeface="Glacial Indifference"/>
                  <a:sym typeface="Glacial Indifference"/>
                </a:rPr>
                <a:t>+356 23602114 </a:t>
              </a:r>
            </a:p>
            <a:p>
              <a:pPr algn="r">
                <a:lnSpc>
                  <a:spcPts val="2600"/>
                </a:lnSpc>
              </a:pPr>
              <a:endParaRPr lang="en-US" sz="2000">
                <a:solidFill>
                  <a:srgbClr val="FFFFFF"/>
                </a:solidFill>
                <a:latin typeface="Glacial Indifference"/>
                <a:ea typeface="Glacial Indifference"/>
                <a:cs typeface="Glacial Indifference"/>
                <a:sym typeface="Glacial Indifference"/>
              </a:endParaRPr>
            </a:p>
          </p:txBody>
        </p:sp>
      </p:grpSp>
      <p:grpSp>
        <p:nvGrpSpPr>
          <p:cNvPr id="26" name="Group 26"/>
          <p:cNvGrpSpPr/>
          <p:nvPr/>
        </p:nvGrpSpPr>
        <p:grpSpPr>
          <a:xfrm>
            <a:off x="10585973" y="8285934"/>
            <a:ext cx="5306180" cy="1307853"/>
            <a:chOff x="0" y="0"/>
            <a:chExt cx="7074907" cy="1743804"/>
          </a:xfrm>
        </p:grpSpPr>
        <p:sp>
          <p:nvSpPr>
            <p:cNvPr id="27" name="Freeform 27"/>
            <p:cNvSpPr/>
            <p:nvPr/>
          </p:nvSpPr>
          <p:spPr>
            <a:xfrm>
              <a:off x="0" y="0"/>
              <a:ext cx="7074907" cy="1743804"/>
            </a:xfrm>
            <a:custGeom>
              <a:avLst/>
              <a:gdLst/>
              <a:ahLst/>
              <a:cxnLst/>
              <a:rect l="l" t="t" r="r" b="b"/>
              <a:pathLst>
                <a:path w="7074907" h="1743804">
                  <a:moveTo>
                    <a:pt x="0" y="0"/>
                  </a:moveTo>
                  <a:lnTo>
                    <a:pt x="7074907" y="0"/>
                  </a:lnTo>
                  <a:lnTo>
                    <a:pt x="7074907" y="1743804"/>
                  </a:lnTo>
                  <a:lnTo>
                    <a:pt x="0" y="1743804"/>
                  </a:lnTo>
                  <a:close/>
                </a:path>
              </a:pathLst>
            </a:custGeom>
          </p:spPr>
          <p:txBody>
            <a:bodyPr/>
            <a:lstStyle/>
            <a:p>
              <a:endParaRPr lang="en-GB"/>
            </a:p>
          </p:txBody>
        </p:sp>
        <p:sp>
          <p:nvSpPr>
            <p:cNvPr id="28" name="TextBox 28"/>
            <p:cNvSpPr txBox="1"/>
            <p:nvPr/>
          </p:nvSpPr>
          <p:spPr>
            <a:xfrm>
              <a:off x="0" y="-38100"/>
              <a:ext cx="7074907" cy="1781904"/>
            </a:xfrm>
            <a:prstGeom prst="rect">
              <a:avLst/>
            </a:prstGeom>
          </p:spPr>
          <p:txBody>
            <a:bodyPr lIns="0" tIns="0" rIns="0" bIns="0" rtlCol="0" anchor="t"/>
            <a:lstStyle/>
            <a:p>
              <a:pPr algn="r">
                <a:lnSpc>
                  <a:spcPts val="2600"/>
                </a:lnSpc>
              </a:pPr>
              <a:r>
                <a:rPr lang="en-US" sz="2000">
                  <a:solidFill>
                    <a:srgbClr val="FFFFFF"/>
                  </a:solidFill>
                  <a:latin typeface="Glacial Indifference"/>
                  <a:ea typeface="Glacial Indifference"/>
                  <a:cs typeface="Glacial Indifference"/>
                  <a:sym typeface="Glacial Indifference"/>
                </a:rPr>
                <a:t>XJENZAMALTA</a:t>
              </a:r>
            </a:p>
            <a:p>
              <a:pPr algn="r">
                <a:lnSpc>
                  <a:spcPts val="2600"/>
                </a:lnSpc>
              </a:pPr>
              <a:r>
                <a:rPr lang="en-US" sz="2000">
                  <a:solidFill>
                    <a:srgbClr val="FFFFFF"/>
                  </a:solidFill>
                  <a:latin typeface="Glacial Indifference"/>
                  <a:ea typeface="Glacial Indifference"/>
                  <a:cs typeface="Glacial Indifference"/>
                  <a:sym typeface="Glacial Indifference"/>
                </a:rPr>
                <a:t>VILLA BIGHI, DAWRET FRA GIOVANNI BICHI</a:t>
              </a:r>
            </a:p>
            <a:p>
              <a:pPr algn="r">
                <a:lnSpc>
                  <a:spcPts val="2600"/>
                </a:lnSpc>
              </a:pPr>
              <a:r>
                <a:rPr lang="en-US" sz="2000">
                  <a:solidFill>
                    <a:srgbClr val="FFFFFF"/>
                  </a:solidFill>
                  <a:latin typeface="Glacial Indifference"/>
                  <a:ea typeface="Glacial Indifference"/>
                  <a:cs typeface="Glacial Indifference"/>
                  <a:sym typeface="Glacial Indifference"/>
                </a:rPr>
                <a:t>KALKARA, KKR 1320</a:t>
              </a:r>
            </a:p>
            <a:p>
              <a:pPr algn="r">
                <a:lnSpc>
                  <a:spcPts val="2600"/>
                </a:lnSpc>
              </a:pPr>
              <a:endParaRPr lang="en-US" sz="2000">
                <a:solidFill>
                  <a:srgbClr val="FFFFFF"/>
                </a:solidFill>
                <a:latin typeface="Glacial Indifference"/>
                <a:ea typeface="Glacial Indifference"/>
                <a:cs typeface="Glacial Indifference"/>
                <a:sym typeface="Glacial Indifference"/>
              </a:endParaRPr>
            </a:p>
          </p:txBody>
        </p:sp>
      </p:grpSp>
      <p:sp>
        <p:nvSpPr>
          <p:cNvPr id="29" name="TextBox 29"/>
          <p:cNvSpPr txBox="1"/>
          <p:nvPr/>
        </p:nvSpPr>
        <p:spPr>
          <a:xfrm>
            <a:off x="9865325" y="3013941"/>
            <a:ext cx="6838831" cy="989965"/>
          </a:xfrm>
          <a:prstGeom prst="rect">
            <a:avLst/>
          </a:prstGeom>
        </p:spPr>
        <p:txBody>
          <a:bodyPr lIns="0" tIns="0" rIns="0" bIns="0" rtlCol="0" anchor="t">
            <a:spAutoFit/>
          </a:bodyPr>
          <a:lstStyle/>
          <a:p>
            <a:pPr marL="410209" lvl="1" indent="-205105" algn="just">
              <a:lnSpc>
                <a:spcPts val="2659"/>
              </a:lnSpc>
              <a:buFont typeface="Arial"/>
              <a:buChar char="•"/>
            </a:pPr>
            <a:r>
              <a:rPr lang="en-US" sz="1899">
                <a:solidFill>
                  <a:srgbClr val="FFFFFF"/>
                </a:solidFill>
                <a:latin typeface="Red Hat Display"/>
                <a:ea typeface="Red Hat Display"/>
                <a:cs typeface="Red Hat Display"/>
                <a:sym typeface="Red Hat Display"/>
              </a:rPr>
              <a:t>To organise information sessions</a:t>
            </a:r>
          </a:p>
          <a:p>
            <a:pPr marL="410209" lvl="1" indent="-205105" algn="just">
              <a:lnSpc>
                <a:spcPts val="2659"/>
              </a:lnSpc>
              <a:buFont typeface="Arial"/>
              <a:buChar char="•"/>
            </a:pPr>
            <a:r>
              <a:rPr lang="en-US" sz="1899">
                <a:solidFill>
                  <a:srgbClr val="FFFFFF"/>
                </a:solidFill>
                <a:latin typeface="Red Hat Display"/>
                <a:ea typeface="Red Hat Display"/>
                <a:cs typeface="Red Hat Display"/>
                <a:sym typeface="Red Hat Display"/>
              </a:rPr>
              <a:t>To organise one-to-one meetings for project-specific advice</a:t>
            </a:r>
          </a:p>
          <a:p>
            <a:pPr marL="410209" lvl="1" indent="-205105" algn="just">
              <a:lnSpc>
                <a:spcPts val="2659"/>
              </a:lnSpc>
              <a:buFont typeface="Arial"/>
              <a:buChar char="•"/>
            </a:pPr>
            <a:r>
              <a:rPr lang="en-US" sz="1899">
                <a:solidFill>
                  <a:srgbClr val="FFFFFF"/>
                </a:solidFill>
                <a:latin typeface="Red Hat Display"/>
                <a:ea typeface="Red Hat Display"/>
                <a:cs typeface="Red Hat Display"/>
                <a:sym typeface="Red Hat Display"/>
              </a:rPr>
              <a:t>For assistance with administrative appliacation process</a:t>
            </a:r>
          </a:p>
        </p:txBody>
      </p:sp>
      <p:grpSp>
        <p:nvGrpSpPr>
          <p:cNvPr id="30" name="Group 30"/>
          <p:cNvGrpSpPr/>
          <p:nvPr/>
        </p:nvGrpSpPr>
        <p:grpSpPr>
          <a:xfrm>
            <a:off x="659810" y="8428421"/>
            <a:ext cx="6988482" cy="397622"/>
            <a:chOff x="0" y="0"/>
            <a:chExt cx="7067112" cy="402096"/>
          </a:xfrm>
        </p:grpSpPr>
        <p:sp>
          <p:nvSpPr>
            <p:cNvPr id="31" name="Freeform 31"/>
            <p:cNvSpPr/>
            <p:nvPr/>
          </p:nvSpPr>
          <p:spPr>
            <a:xfrm>
              <a:off x="0" y="0"/>
              <a:ext cx="7067112" cy="402096"/>
            </a:xfrm>
            <a:custGeom>
              <a:avLst/>
              <a:gdLst/>
              <a:ahLst/>
              <a:cxnLst/>
              <a:rect l="l" t="t" r="r" b="b"/>
              <a:pathLst>
                <a:path w="7067112" h="402096">
                  <a:moveTo>
                    <a:pt x="0" y="0"/>
                  </a:moveTo>
                  <a:lnTo>
                    <a:pt x="7067112" y="0"/>
                  </a:lnTo>
                  <a:lnTo>
                    <a:pt x="7067112" y="402096"/>
                  </a:lnTo>
                  <a:lnTo>
                    <a:pt x="0" y="402096"/>
                  </a:lnTo>
                  <a:close/>
                </a:path>
              </a:pathLst>
            </a:custGeom>
          </p:spPr>
          <p:txBody>
            <a:bodyPr/>
            <a:lstStyle/>
            <a:p>
              <a:endParaRPr lang="en-GB"/>
            </a:p>
          </p:txBody>
        </p:sp>
        <p:sp>
          <p:nvSpPr>
            <p:cNvPr id="32" name="TextBox 32"/>
            <p:cNvSpPr txBox="1"/>
            <p:nvPr/>
          </p:nvSpPr>
          <p:spPr>
            <a:xfrm>
              <a:off x="0" y="0"/>
              <a:ext cx="7067112" cy="402096"/>
            </a:xfrm>
            <a:prstGeom prst="rect">
              <a:avLst/>
            </a:prstGeom>
          </p:spPr>
          <p:txBody>
            <a:bodyPr lIns="0" tIns="0" rIns="0" bIns="0" rtlCol="0" anchor="t"/>
            <a:lstStyle/>
            <a:p>
              <a:pPr algn="ctr">
                <a:lnSpc>
                  <a:spcPts val="2200"/>
                </a:lnSpc>
              </a:pPr>
              <a:r>
                <a:rPr lang="en-US" sz="2000">
                  <a:solidFill>
                    <a:srgbClr val="FFFFFF"/>
                  </a:solidFill>
                  <a:latin typeface="Glacial Indifference"/>
                  <a:ea typeface="Glacial Indifference"/>
                  <a:cs typeface="Glacial Indifference"/>
                  <a:sym typeface="Glacial Indifference"/>
                </a:rPr>
                <a:t>Information Session -  21st May 2026</a:t>
              </a:r>
            </a:p>
          </p:txBody>
        </p:sp>
      </p:gr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TotalTime>
  <Words>696</Words>
  <Application>Microsoft Office PowerPoint</Application>
  <PresentationFormat>Custom</PresentationFormat>
  <Paragraphs>61</Paragraphs>
  <Slides>9</Slides>
  <Notes>2</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9</vt:i4>
      </vt:variant>
    </vt:vector>
  </HeadingPairs>
  <TitlesOfParts>
    <vt:vector size="19" baseType="lpstr">
      <vt:lpstr>Arial</vt:lpstr>
      <vt:lpstr>Calibri (MS)</vt:lpstr>
      <vt:lpstr>Canva Sans Bold</vt:lpstr>
      <vt:lpstr>Calibri</vt:lpstr>
      <vt:lpstr>Canva Sans Italics</vt:lpstr>
      <vt:lpstr>Canva Sans</vt:lpstr>
      <vt:lpstr>Red Hat Display Bold</vt:lpstr>
      <vt:lpstr>Glacial Indifference</vt:lpstr>
      <vt:lpstr>Red Hat Display</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Prototype To MVP Info Session</dc:title>
  <cp:lastModifiedBy>AV Team</cp:lastModifiedBy>
  <cp:revision>5</cp:revision>
  <dcterms:created xsi:type="dcterms:W3CDTF">2006-08-16T00:00:00Z</dcterms:created>
  <dcterms:modified xsi:type="dcterms:W3CDTF">2026-05-11T11:44:26Z</dcterms:modified>
  <dc:identifier>DAHFnNatxkU</dc:identifier>
</cp:coreProperties>
</file>